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8" r:id="rId5"/>
    <p:sldId id="260" r:id="rId6"/>
    <p:sldId id="261" r:id="rId7"/>
    <p:sldId id="262" r:id="rId8"/>
    <p:sldId id="259" r:id="rId9"/>
    <p:sldId id="263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B88E7-845A-4578-AB3B-CD5EAD5A0B78}" type="datetimeFigureOut">
              <a:rPr lang="sk-SK" smtClean="0"/>
              <a:pPr/>
              <a:t>29.03.2015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757EF-959C-42A2-9632-F91E0F7B85E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Mandriva" TargetMode="External"/><Relationship Id="rId13" Type="http://schemas.openxmlformats.org/officeDocument/2006/relationships/hyperlink" Target="http://sk.wikipedia.org/w/index.php?title=Knoppix&amp;action=edit" TargetMode="External"/><Relationship Id="rId18" Type="http://schemas.openxmlformats.org/officeDocument/2006/relationships/image" Target="../media/image5.jpeg"/><Relationship Id="rId3" Type="http://schemas.openxmlformats.org/officeDocument/2006/relationships/hyperlink" Target="http://sk.wikipedia.org/wiki/Gentoo" TargetMode="External"/><Relationship Id="rId21" Type="http://schemas.openxmlformats.org/officeDocument/2006/relationships/image" Target="../media/image8.jpeg"/><Relationship Id="rId7" Type="http://schemas.openxmlformats.org/officeDocument/2006/relationships/hyperlink" Target="http://sk.wikipedia.org/w/index.php?title=OpenSuSE&amp;action=edit" TargetMode="External"/><Relationship Id="rId12" Type="http://schemas.openxmlformats.org/officeDocument/2006/relationships/hyperlink" Target="http://sk.wikipedia.org/w/index.php?title=Linspire&amp;action=edit" TargetMode="External"/><Relationship Id="rId17" Type="http://schemas.openxmlformats.org/officeDocument/2006/relationships/hyperlink" Target="http://sk.wikipedia.org/w/index.php?title=Leaf&amp;action=edit" TargetMode="External"/><Relationship Id="rId2" Type="http://schemas.openxmlformats.org/officeDocument/2006/relationships/hyperlink" Target="http://sk.wikipedia.org/wiki/Debian" TargetMode="External"/><Relationship Id="rId16" Type="http://schemas.openxmlformats.org/officeDocument/2006/relationships/hyperlink" Target="http://sk.wikipedia.org/wiki/Slax" TargetMode="Externa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Fedora_Core" TargetMode="External"/><Relationship Id="rId11" Type="http://schemas.openxmlformats.org/officeDocument/2006/relationships/hyperlink" Target="http://sk.wikipedia.org/w/index.php?title=Lindows&amp;action=edit" TargetMode="External"/><Relationship Id="rId5" Type="http://schemas.openxmlformats.org/officeDocument/2006/relationships/hyperlink" Target="http://sk.wikipedia.org/wiki/Ubuntu" TargetMode="External"/><Relationship Id="rId15" Type="http://schemas.openxmlformats.org/officeDocument/2006/relationships/hyperlink" Target="http://sk.wikipedia.org/w/index.php?title=Knoppix_STD&amp;action=edit" TargetMode="External"/><Relationship Id="rId23" Type="http://schemas.openxmlformats.org/officeDocument/2006/relationships/image" Target="../media/image10.png"/><Relationship Id="rId10" Type="http://schemas.openxmlformats.org/officeDocument/2006/relationships/hyperlink" Target="http://sk.wikipedia.org/wiki/SuSE" TargetMode="External"/><Relationship Id="rId19" Type="http://schemas.openxmlformats.org/officeDocument/2006/relationships/image" Target="../media/image6.jpeg"/><Relationship Id="rId4" Type="http://schemas.openxmlformats.org/officeDocument/2006/relationships/hyperlink" Target="http://sk.wikipedia.org/wiki/Slackware" TargetMode="External"/><Relationship Id="rId9" Type="http://schemas.openxmlformats.org/officeDocument/2006/relationships/hyperlink" Target="http://sk.wikipedia.org/wiki/Red_Hat" TargetMode="External"/><Relationship Id="rId14" Type="http://schemas.openxmlformats.org/officeDocument/2006/relationships/hyperlink" Target="http://sk.wikipedia.org/w/index.php?title=Kanotix&amp;action=edit" TargetMode="External"/><Relationship Id="rId22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ospreskoly.org/book/export/html/1234" TargetMode="External"/><Relationship Id="rId2" Type="http://schemas.openxmlformats.org/officeDocument/2006/relationships/hyperlink" Target="http://www.pclinuxos.szm.com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skola.dvp.sk/?cat=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Linux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lehollandaisvolant.net/linux/logo-linux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2058988"/>
            <a:ext cx="6840537" cy="338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Linux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Linux je </a:t>
            </a:r>
            <a:r>
              <a:rPr lang="sk-SK" dirty="0" err="1" smtClean="0"/>
              <a:t>multiužívateľský</a:t>
            </a:r>
            <a:r>
              <a:rPr lang="sk-SK" dirty="0" smtClean="0"/>
              <a:t> sieťový 32 alebo 64-bitový operačný systém s podporou skutočného multitaskingu.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 Linux je systém, ktorý pobeží aj na 386 DX 40 s 4MB RAM, no optimálne využije päťprocesorové servery.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 Linux je komunita užívateľov a vývojárov. Linux je predovšetkým jedna z mnohých príkladných ukážok toho, že dobré neznamená vždy drahé.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 Linux je určený pre ľudí, ktorí požadujú slobodu a ktorí nechcú, aby sa nazývali zlodejmi, ak zdieľajú svoj softvér s priateľmi alebo ho upravujú podľa vlastných potrieb. </a:t>
            </a:r>
            <a:br>
              <a:rPr lang="sk-SK" dirty="0" smtClean="0"/>
            </a:br>
            <a:endParaRPr lang="sk-S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8" name="WordArt 10"/>
          <p:cNvSpPr>
            <a:spLocks noChangeArrowheads="1" noChangeShapeType="1" noTextEdit="1"/>
          </p:cNvSpPr>
          <p:nvPr/>
        </p:nvSpPr>
        <p:spPr bwMode="auto">
          <a:xfrm>
            <a:off x="2771775" y="908050"/>
            <a:ext cx="3384550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33"/>
              </a:avLst>
            </a:prstTxWarp>
          </a:bodyPr>
          <a:lstStyle/>
          <a:p>
            <a:pPr algn="ctr"/>
            <a:r>
              <a:rPr lang="sk-SK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LINUX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Porovnanie OS</a:t>
            </a:r>
            <a:endParaRPr lang="cs-CZ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6516688" y="1916113"/>
            <a:ext cx="1295400" cy="4318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68313" y="3141663"/>
            <a:ext cx="3814762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sk-SK"/>
              <a:t>Všetko legálne a  zadarmo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sk-SK"/>
              <a:t>Veľká stabilita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sk-SK"/>
              <a:t>Zaberá málo miesta na pevnom disku i v operačnej pamäti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sk-SK"/>
              <a:t>Vhodný pre technicky zdatnejších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endParaRPr lang="sk-SK"/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endParaRPr lang="cs-CZ"/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4787900" y="3068638"/>
            <a:ext cx="36353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sk-SK"/>
              <a:t> Podpora menšieho počtu programov oproti Windowsu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sk-SK"/>
              <a:t>Horšie grafické zobrazenie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sk-SK"/>
              <a:t>Nie každý softvér sa dá nainštalovať na PC s Linuxom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sk-SK"/>
              <a:t> Pracovné problémy pri prechode z iného OS na Linux</a:t>
            </a:r>
            <a:endParaRPr lang="cs-CZ"/>
          </a:p>
        </p:txBody>
      </p:sp>
      <p:sp>
        <p:nvSpPr>
          <p:cNvPr id="73737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56550" y="5805488"/>
            <a:ext cx="792163" cy="647700"/>
          </a:xfrm>
          <a:prstGeom prst="actionButtonHome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sk-SK"/>
          </a:p>
        </p:txBody>
      </p:sp>
      <p:sp>
        <p:nvSpPr>
          <p:cNvPr id="73743" name="AutoShape 15"/>
          <p:cNvSpPr>
            <a:spLocks noChangeArrowheads="1"/>
          </p:cNvSpPr>
          <p:nvPr/>
        </p:nvSpPr>
        <p:spPr bwMode="auto">
          <a:xfrm>
            <a:off x="971550" y="1700213"/>
            <a:ext cx="1152525" cy="1008062"/>
          </a:xfrm>
          <a:prstGeom prst="plus">
            <a:avLst>
              <a:gd name="adj" fmla="val 35620"/>
            </a:avLst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sk-SK" sz="3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3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37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37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737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37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37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737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37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37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737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8" grpId="0" animBg="1"/>
      <p:bldP spid="73730" grpId="0"/>
      <p:bldP spid="73733" grpId="0" animBg="1"/>
      <p:bldP spid="73743" grpId="0" build="p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>
                <a:solidFill>
                  <a:schemeClr val="accent2"/>
                </a:solidFill>
              </a:rPr>
              <a:t>I. Linux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133600"/>
            <a:ext cx="3827463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k-SK" sz="2000"/>
              <a:t>		</a:t>
            </a:r>
          </a:p>
          <a:p>
            <a:pPr>
              <a:lnSpc>
                <a:spcPct val="90000"/>
              </a:lnSpc>
              <a:buFontTx/>
              <a:buNone/>
            </a:pPr>
            <a:endParaRPr lang="sk-SK" sz="2000"/>
          </a:p>
          <a:p>
            <a:pPr algn="ctr">
              <a:lnSpc>
                <a:spcPct val="90000"/>
              </a:lnSpc>
              <a:buFontTx/>
              <a:buNone/>
            </a:pPr>
            <a:r>
              <a:rPr lang="sk-SK" sz="2400" b="1">
                <a:solidFill>
                  <a:schemeClr val="tx2"/>
                </a:solidFill>
              </a:rPr>
              <a:t>V roku 1984 založil Richard Matthew Stallman projekt GNU, ktorého cieľom bolo vytvoriť plnohodnotné free softvérové vybavenie, ktoré by bolo kompatibilné s Unixom. </a:t>
            </a:r>
            <a:endParaRPr lang="sk-SK" sz="2400" b="1">
              <a:solidFill>
                <a:srgbClr val="FF6600"/>
              </a:solidFill>
            </a:endParaRPr>
          </a:p>
        </p:txBody>
      </p:sp>
      <p:pic>
        <p:nvPicPr>
          <p:cNvPr id="9221" name="Picture 5" descr="glt05-tux-farb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33375"/>
            <a:ext cx="1577975" cy="1716088"/>
          </a:xfrm>
          <a:prstGeom prst="rect">
            <a:avLst/>
          </a:prstGeom>
          <a:noFill/>
        </p:spPr>
      </p:pic>
      <p:pic>
        <p:nvPicPr>
          <p:cNvPr id="9222" name="Picture 6" descr="280px-Richard_Matthew_Stall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2852738"/>
            <a:ext cx="3600450" cy="2725737"/>
          </a:xfrm>
          <a:prstGeom prst="rect">
            <a:avLst/>
          </a:prstGeom>
          <a:noFill/>
        </p:spPr>
      </p:pic>
      <p:pic>
        <p:nvPicPr>
          <p:cNvPr id="9223" name="Picture 7" descr="150px-Opensour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9925" y="476250"/>
            <a:ext cx="1428750" cy="1238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875" y="404813"/>
            <a:ext cx="3671888" cy="5865812"/>
          </a:xfrm>
        </p:spPr>
        <p:txBody>
          <a:bodyPr/>
          <a:lstStyle/>
          <a:p>
            <a:r>
              <a:rPr lang="sk-SK" sz="2400" u="sng"/>
              <a:t>Distribúcie:</a:t>
            </a:r>
          </a:p>
          <a:p>
            <a:pPr>
              <a:buFontTx/>
              <a:buNone/>
            </a:pPr>
            <a:r>
              <a:rPr lang="sk-SK" sz="2400"/>
              <a:t> 		</a:t>
            </a:r>
          </a:p>
          <a:p>
            <a:pPr>
              <a:buFontTx/>
              <a:buNone/>
            </a:pPr>
            <a:r>
              <a:rPr lang="sk-SK" sz="2000"/>
              <a:t>voľné: </a:t>
            </a:r>
            <a:r>
              <a:rPr lang="sk-SK" sz="2000">
                <a:hlinkClick r:id="rId2" tooltip="Debian"/>
              </a:rPr>
              <a:t>Debian</a:t>
            </a:r>
            <a:r>
              <a:rPr lang="sk-SK" sz="2000"/>
              <a:t>, </a:t>
            </a:r>
            <a:r>
              <a:rPr lang="sk-SK" sz="2000">
                <a:hlinkClick r:id="rId3" tooltip="Gentoo"/>
              </a:rPr>
              <a:t>Gentoo</a:t>
            </a:r>
            <a:r>
              <a:rPr lang="sk-SK" sz="2000"/>
              <a:t>, </a:t>
            </a:r>
            <a:r>
              <a:rPr lang="sk-SK" sz="2000">
                <a:hlinkClick r:id="rId4" tooltip="Slackware"/>
              </a:rPr>
              <a:t>Slackware</a:t>
            </a:r>
            <a:r>
              <a:rPr lang="sk-SK" sz="2000"/>
              <a:t>, </a:t>
            </a:r>
            <a:r>
              <a:rPr lang="sk-SK" sz="2000">
                <a:hlinkClick r:id="rId5" tooltip="Ubuntu"/>
              </a:rPr>
              <a:t>Ubuntu</a:t>
            </a:r>
            <a:r>
              <a:rPr lang="sk-SK" sz="2000"/>
              <a:t> </a:t>
            </a:r>
          </a:p>
          <a:p>
            <a:pPr>
              <a:buFontTx/>
              <a:buNone/>
            </a:pPr>
            <a:r>
              <a:rPr lang="sk-SK" sz="2000"/>
              <a:t>		</a:t>
            </a:r>
          </a:p>
          <a:p>
            <a:pPr>
              <a:buFontTx/>
              <a:buNone/>
            </a:pPr>
            <a:r>
              <a:rPr lang="sk-SK" sz="2000"/>
              <a:t>projekt komunity: </a:t>
            </a:r>
            <a:r>
              <a:rPr lang="sk-SK" sz="2000">
                <a:hlinkClick r:id="rId6" tooltip="Fedora Core"/>
              </a:rPr>
              <a:t>Fedora Core</a:t>
            </a:r>
            <a:r>
              <a:rPr lang="sk-SK" sz="2000"/>
              <a:t>, </a:t>
            </a:r>
            <a:r>
              <a:rPr lang="sk-SK" sz="2000">
                <a:hlinkClick r:id="rId7" tooltip="OpenSuSE"/>
              </a:rPr>
              <a:t>OpenSuSE</a:t>
            </a:r>
            <a:r>
              <a:rPr lang="sk-SK" sz="2000"/>
              <a:t>, </a:t>
            </a:r>
            <a:r>
              <a:rPr lang="sk-SK" sz="2000">
                <a:hlinkClick r:id="rId7" tooltip="OpenSuSE"/>
              </a:rPr>
              <a:t>TurboLinux</a:t>
            </a:r>
            <a:r>
              <a:rPr lang="sk-SK" sz="2000"/>
              <a:t> </a:t>
            </a:r>
          </a:p>
          <a:p>
            <a:pPr>
              <a:buFontTx/>
              <a:buNone/>
            </a:pPr>
            <a:r>
              <a:rPr lang="sk-SK" sz="2000"/>
              <a:t>		</a:t>
            </a:r>
          </a:p>
          <a:p>
            <a:pPr>
              <a:buFontTx/>
              <a:buNone/>
            </a:pPr>
            <a:r>
              <a:rPr lang="sk-SK" sz="2000"/>
              <a:t>komerčné: </a:t>
            </a:r>
            <a:r>
              <a:rPr lang="sk-SK" sz="2000">
                <a:hlinkClick r:id="rId8" tooltip="Mandriva"/>
              </a:rPr>
              <a:t>Mandriva</a:t>
            </a:r>
            <a:r>
              <a:rPr lang="sk-SK" sz="2000"/>
              <a:t>, </a:t>
            </a:r>
            <a:r>
              <a:rPr lang="sk-SK" sz="2000">
                <a:hlinkClick r:id="rId9" tooltip="Red Hat"/>
              </a:rPr>
              <a:t>Red Hat</a:t>
            </a:r>
            <a:r>
              <a:rPr lang="sk-SK" sz="2000"/>
              <a:t>, </a:t>
            </a:r>
            <a:r>
              <a:rPr lang="sk-SK" sz="2000">
                <a:hlinkClick r:id="rId10" tooltip="SuSE"/>
              </a:rPr>
              <a:t>SuSE</a:t>
            </a:r>
            <a:r>
              <a:rPr lang="sk-SK" sz="2000"/>
              <a:t>, </a:t>
            </a:r>
            <a:r>
              <a:rPr lang="sk-SK" sz="2000">
                <a:hlinkClick r:id="rId11" tooltip="Lindows"/>
              </a:rPr>
              <a:t>Lindows</a:t>
            </a:r>
            <a:r>
              <a:rPr lang="sk-SK" sz="2000"/>
              <a:t>, </a:t>
            </a:r>
            <a:r>
              <a:rPr lang="sk-SK" sz="2000">
                <a:hlinkClick r:id="rId12" tooltip="Linspire"/>
              </a:rPr>
              <a:t>Linspire</a:t>
            </a:r>
            <a:r>
              <a:rPr lang="sk-SK" sz="2000"/>
              <a:t> </a:t>
            </a:r>
          </a:p>
          <a:p>
            <a:pPr>
              <a:buFontTx/>
              <a:buNone/>
            </a:pPr>
            <a:r>
              <a:rPr lang="sk-SK" sz="2000"/>
              <a:t>		</a:t>
            </a:r>
          </a:p>
          <a:p>
            <a:pPr>
              <a:buFontTx/>
              <a:buNone/>
            </a:pPr>
            <a:r>
              <a:rPr lang="sk-SK" sz="2000"/>
              <a:t>LiveCD distribúcie: </a:t>
            </a:r>
            <a:r>
              <a:rPr lang="sk-SK" sz="2000">
                <a:hlinkClick r:id="rId13" tooltip="Knoppix"/>
              </a:rPr>
              <a:t>Knoppix</a:t>
            </a:r>
            <a:r>
              <a:rPr lang="sk-SK" sz="2000"/>
              <a:t>, </a:t>
            </a:r>
            <a:r>
              <a:rPr lang="sk-SK" sz="2000">
                <a:hlinkClick r:id="rId14" tooltip="Kanotix"/>
              </a:rPr>
              <a:t>Kanotix</a:t>
            </a:r>
            <a:r>
              <a:rPr lang="sk-SK" sz="2000"/>
              <a:t>, </a:t>
            </a:r>
            <a:r>
              <a:rPr lang="sk-SK" sz="2000">
                <a:hlinkClick r:id="rId15" tooltip="Knoppix STD"/>
              </a:rPr>
              <a:t>Knoppix STD</a:t>
            </a:r>
            <a:r>
              <a:rPr lang="sk-SK" sz="2000"/>
              <a:t>, </a:t>
            </a:r>
            <a:r>
              <a:rPr lang="sk-SK" sz="2000">
                <a:hlinkClick r:id="rId16" tooltip="Slax"/>
              </a:rPr>
              <a:t>Slax</a:t>
            </a:r>
            <a:r>
              <a:rPr lang="sk-SK" sz="2000"/>
              <a:t> </a:t>
            </a:r>
          </a:p>
          <a:p>
            <a:pPr>
              <a:buFontTx/>
              <a:buNone/>
            </a:pPr>
            <a:r>
              <a:rPr lang="sk-SK" sz="2000"/>
              <a:t>		</a:t>
            </a:r>
          </a:p>
          <a:p>
            <a:pPr>
              <a:buFontTx/>
              <a:buNone/>
            </a:pPr>
            <a:r>
              <a:rPr lang="sk-SK" sz="2000"/>
              <a:t>Špecialne distribúcie: </a:t>
            </a:r>
            <a:r>
              <a:rPr lang="sk-SK" sz="2000">
                <a:hlinkClick r:id="rId17" tooltip="Leaf"/>
              </a:rPr>
              <a:t>Leaf</a:t>
            </a:r>
            <a:endParaRPr lang="sk-SK" sz="2000"/>
          </a:p>
          <a:p>
            <a:pPr>
              <a:buFontTx/>
              <a:buNone/>
            </a:pPr>
            <a:endParaRPr lang="sk-SK" sz="2000"/>
          </a:p>
        </p:txBody>
      </p:sp>
      <p:pic>
        <p:nvPicPr>
          <p:cNvPr id="12292" name="Picture 4" descr="images4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84213" y="692150"/>
            <a:ext cx="1038225" cy="1104900"/>
          </a:xfrm>
          <a:prstGeom prst="rect">
            <a:avLst/>
          </a:prstGeom>
          <a:noFill/>
        </p:spPr>
      </p:pic>
      <p:pic>
        <p:nvPicPr>
          <p:cNvPr id="12293" name="Picture 5" descr="images5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092950" y="2924175"/>
            <a:ext cx="1209675" cy="857250"/>
          </a:xfrm>
          <a:prstGeom prst="rect">
            <a:avLst/>
          </a:prstGeom>
          <a:noFill/>
        </p:spPr>
      </p:pic>
      <p:pic>
        <p:nvPicPr>
          <p:cNvPr id="12294" name="Picture 6" descr="images6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308850" y="4652963"/>
            <a:ext cx="847725" cy="1114425"/>
          </a:xfrm>
          <a:prstGeom prst="rect">
            <a:avLst/>
          </a:prstGeom>
          <a:noFill/>
        </p:spPr>
      </p:pic>
      <p:pic>
        <p:nvPicPr>
          <p:cNvPr id="12295" name="Picture 7" descr="images8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755650" y="4941888"/>
            <a:ext cx="857250" cy="885825"/>
          </a:xfrm>
          <a:prstGeom prst="rect">
            <a:avLst/>
          </a:prstGeom>
          <a:noFill/>
        </p:spPr>
      </p:pic>
      <p:pic>
        <p:nvPicPr>
          <p:cNvPr id="12296" name="Picture 8" descr="images7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7019925" y="836613"/>
            <a:ext cx="1428750" cy="1066800"/>
          </a:xfrm>
          <a:prstGeom prst="rect">
            <a:avLst/>
          </a:prstGeom>
          <a:noFill/>
        </p:spPr>
      </p:pic>
      <p:pic>
        <p:nvPicPr>
          <p:cNvPr id="12297" name="Picture 9" descr="knoppix_logo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68313" y="2492375"/>
            <a:ext cx="135255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4824413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sk-SK" sz="2000" u="sng">
                <a:solidFill>
                  <a:srgbClr val="FF6600"/>
                </a:solidFill>
              </a:rPr>
              <a:t>Výhody Linuxu:</a:t>
            </a:r>
            <a:br>
              <a:rPr lang="sk-SK" sz="2000" u="sng">
                <a:solidFill>
                  <a:srgbClr val="FF6600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-stabilita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-bezpečnosť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-rýchlosť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-grafická dokonalosť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-obrovské množstvo softvéru, ktoré je zadarmo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-lokalizácia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-sloboda a nezávislosť od veľkých korporácií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-komunita</a:t>
            </a:r>
            <a:br>
              <a:rPr lang="sk-SK" sz="2000">
                <a:solidFill>
                  <a:schemeClr val="folHlink"/>
                </a:solidFill>
              </a:rPr>
            </a:br>
            <a:r>
              <a:rPr lang="sk-SK" sz="2000">
                <a:solidFill>
                  <a:schemeClr val="folHlink"/>
                </a:solidFill>
              </a:rPr>
              <a:t>-cena</a:t>
            </a:r>
            <a:r>
              <a:rPr lang="sk-SK" sz="2000"/>
              <a:t/>
            </a:r>
            <a:br>
              <a:rPr lang="sk-SK" sz="2000"/>
            </a:br>
            <a:r>
              <a:rPr lang="sk-SK" sz="2000" u="sng">
                <a:solidFill>
                  <a:srgbClr val="FF6600"/>
                </a:solidFill>
              </a:rPr>
              <a:t>Nevýhody Linuxu:</a:t>
            </a:r>
            <a:r>
              <a:rPr lang="sk-SK" sz="2000"/>
              <a:t/>
            </a:r>
            <a:br>
              <a:rPr lang="sk-SK" sz="2000"/>
            </a:br>
            <a:r>
              <a:rPr lang="sk-SK" sz="2000"/>
              <a:t>-mnohé úzko špecializované programy sa zatiaľ vyrábajú len pre Windows</a:t>
            </a:r>
            <a:br>
              <a:rPr lang="sk-SK" sz="2000"/>
            </a:br>
            <a:r>
              <a:rPr lang="sk-SK" sz="2000"/>
              <a:t>-užívateľ sa musí naučiť niečo nové</a:t>
            </a:r>
            <a:br>
              <a:rPr lang="sk-SK" sz="2000"/>
            </a:br>
            <a:r>
              <a:rPr lang="sk-SK" sz="2000"/>
              <a:t>-nemožnosť hrať niektoré hry pre Windows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sk-SK" sz="2000"/>
          </a:p>
          <a:p>
            <a:pPr algn="ctr">
              <a:lnSpc>
                <a:spcPct val="80000"/>
              </a:lnSpc>
              <a:buFontTx/>
              <a:buNone/>
            </a:pPr>
            <a:r>
              <a:rPr lang="sk-SK" sz="2000"/>
              <a:t>Keby nejaká firma mala platiť za vývoj bežnej distribúcie, dostala by sa k astronomicky vysokej hodnote: </a:t>
            </a:r>
            <a:r>
              <a:rPr lang="sk-SK" sz="2000">
                <a:solidFill>
                  <a:srgbClr val="FF0000"/>
                </a:solidFill>
              </a:rPr>
              <a:t>1 074 713 481 USD</a:t>
            </a:r>
            <a:r>
              <a:rPr lang="sk-SK" sz="2000"/>
              <a:t>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sk-SK" sz="200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sk-SK" sz="4000" b="1">
                <a:solidFill>
                  <a:schemeClr val="accent2"/>
                </a:solidFill>
              </a:rPr>
              <a:t>Windows verzus Linux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ctop.sk/images/ubunt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640"/>
            <a:ext cx="7632848" cy="63788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Dôležitá stránka pre </a:t>
            </a:r>
            <a:r>
              <a:rPr lang="sk-SK" dirty="0" err="1" smtClean="0"/>
              <a:t>linux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2123728" y="1988840"/>
            <a:ext cx="48245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k-SK" dirty="0" smtClean="0">
              <a:hlinkClick r:id="rId2"/>
            </a:endParaRPr>
          </a:p>
          <a:p>
            <a:r>
              <a:rPr lang="sk-SK" dirty="0" smtClean="0">
                <a:hlinkClick r:id="rId2"/>
              </a:rPr>
              <a:t>http://www.pclinuxos.szm.com/</a:t>
            </a:r>
            <a:endParaRPr lang="sk-SK" dirty="0" smtClean="0"/>
          </a:p>
          <a:p>
            <a:r>
              <a:rPr lang="sk-SK" dirty="0" smtClean="0">
                <a:hlinkClick r:id="rId3"/>
              </a:rPr>
              <a:t>http://sospreskoly.org/book/export/html/1234</a:t>
            </a:r>
            <a:endParaRPr lang="sk-SK" dirty="0" smtClean="0"/>
          </a:p>
          <a:p>
            <a:endParaRPr lang="sk-SK" dirty="0"/>
          </a:p>
          <a:p>
            <a:r>
              <a:rPr lang="sk-SK" dirty="0" smtClean="0">
                <a:hlinkClick r:id="rId4"/>
              </a:rPr>
              <a:t>http://skola.dvp.sk/?cat=11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175</Words>
  <Application>Microsoft Office PowerPoint</Application>
  <PresentationFormat>Prezentácia na obrazovke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Linux</vt:lpstr>
      <vt:lpstr>Snímka 2</vt:lpstr>
      <vt:lpstr>Linux</vt:lpstr>
      <vt:lpstr>Porovnanie OS</vt:lpstr>
      <vt:lpstr>I. Linux</vt:lpstr>
      <vt:lpstr>Snímka 6</vt:lpstr>
      <vt:lpstr>Windows verzus Linux</vt:lpstr>
      <vt:lpstr>Snímka 8</vt:lpstr>
      <vt:lpstr>Dôležitá stránka pre linux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>lenovo_ntb</dc:creator>
  <cp:lastModifiedBy>lenovo_ntb</cp:lastModifiedBy>
  <cp:revision>9</cp:revision>
  <dcterms:created xsi:type="dcterms:W3CDTF">2015-03-14T16:27:37Z</dcterms:created>
  <dcterms:modified xsi:type="dcterms:W3CDTF">2015-03-29T15:04:45Z</dcterms:modified>
</cp:coreProperties>
</file>