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80" r:id="rId5"/>
    <p:sldId id="259" r:id="rId6"/>
    <p:sldId id="260" r:id="rId7"/>
    <p:sldId id="264" r:id="rId8"/>
    <p:sldId id="261" r:id="rId9"/>
    <p:sldId id="265" r:id="rId10"/>
    <p:sldId id="274" r:id="rId11"/>
    <p:sldId id="275" r:id="rId12"/>
    <p:sldId id="262" r:id="rId13"/>
    <p:sldId id="276" r:id="rId14"/>
    <p:sldId id="277" r:id="rId15"/>
    <p:sldId id="278" r:id="rId16"/>
    <p:sldId id="263" r:id="rId17"/>
    <p:sldId id="282" r:id="rId18"/>
    <p:sldId id="266" r:id="rId19"/>
    <p:sldId id="279" r:id="rId20"/>
    <p:sldId id="267" r:id="rId21"/>
    <p:sldId id="268" r:id="rId22"/>
    <p:sldId id="269" r:id="rId23"/>
    <p:sldId id="270" r:id="rId24"/>
    <p:sldId id="283" r:id="rId25"/>
    <p:sldId id="284" r:id="rId26"/>
    <p:sldId id="285" r:id="rId27"/>
    <p:sldId id="286" r:id="rId28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26"/>
    <p:penClr>
      <a:srgbClr val="FF0000"/>
    </p:penClr>
  </p:showPr>
  <p:clrMru>
    <a:srgbClr val="000099"/>
    <a:srgbClr val="0066FF"/>
    <a:srgbClr val="3333CC"/>
    <a:srgbClr val="3303FD"/>
    <a:srgbClr val="CC3300"/>
    <a:srgbClr val="006699"/>
    <a:srgbClr val="F7F9FF"/>
    <a:srgbClr val="E6ECF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161" autoAdjust="0"/>
    <p:restoredTop sz="94660"/>
  </p:normalViewPr>
  <p:slideViewPr>
    <p:cSldViewPr>
      <p:cViewPr varScale="1">
        <p:scale>
          <a:sx n="72" d="100"/>
          <a:sy n="72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AB60855-FBEF-4398-B935-414F75ED50AE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 smtClean="0"/>
              <a:t>Kliknite sem a upravte štýly predlohy textu.</a:t>
            </a:r>
          </a:p>
          <a:p>
            <a:pPr lvl="1"/>
            <a:r>
              <a:rPr lang="sk-SK" noProof="0" smtClean="0"/>
              <a:t>Druhá úroveň</a:t>
            </a:r>
          </a:p>
          <a:p>
            <a:pPr lvl="2"/>
            <a:r>
              <a:rPr lang="sk-SK" noProof="0" smtClean="0"/>
              <a:t>Tretia úroveň</a:t>
            </a:r>
          </a:p>
          <a:p>
            <a:pPr lvl="3"/>
            <a:r>
              <a:rPr lang="sk-SK" noProof="0" smtClean="0"/>
              <a:t>Štvrtá úroveň</a:t>
            </a:r>
          </a:p>
          <a:p>
            <a:pPr lvl="4"/>
            <a:r>
              <a:rPr lang="sk-SK" noProof="0" smtClean="0"/>
              <a:t>Piata úroveň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4F75061-5CCE-494A-BAC4-0256507F9AA4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0182ACE-715E-40BF-BE3F-DB15C1449F41}" type="slidenum">
              <a:rPr lang="sk-SK" altLang="sk-SK"/>
              <a:pPr/>
              <a:t>1</a:t>
            </a:fld>
            <a:endParaRPr lang="sk-SK" altLang="sk-SK"/>
          </a:p>
        </p:txBody>
      </p:sp>
      <p:sp>
        <p:nvSpPr>
          <p:cNvPr id="51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90E5917-D265-4D60-B4D4-CB6370B3912F}" type="slidenum">
              <a:rPr lang="sk-SK" altLang="sk-SK"/>
              <a:pPr/>
              <a:t>10</a:t>
            </a:fld>
            <a:endParaRPr lang="sk-SK" altLang="sk-SK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2B58303-5D8C-46CD-9759-4D5DDDA33EEC}" type="slidenum">
              <a:rPr lang="sk-SK" altLang="sk-SK"/>
              <a:pPr/>
              <a:t>11</a:t>
            </a:fld>
            <a:endParaRPr lang="sk-SK" altLang="sk-SK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52A5CBE-F417-4683-8F54-6CBBEACB5C4F}" type="slidenum">
              <a:rPr lang="sk-SK" altLang="sk-SK"/>
              <a:pPr/>
              <a:t>12</a:t>
            </a:fld>
            <a:endParaRPr lang="sk-SK" altLang="sk-SK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07B3CC-6550-4479-A27C-E5E723243558}" type="slidenum">
              <a:rPr lang="sk-SK" altLang="sk-SK"/>
              <a:pPr/>
              <a:t>13</a:t>
            </a:fld>
            <a:endParaRPr lang="sk-SK" altLang="sk-SK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3FB94F7-9ECF-42A0-B961-E0B03795FEF4}" type="slidenum">
              <a:rPr lang="sk-SK" altLang="sk-SK"/>
              <a:pPr/>
              <a:t>14</a:t>
            </a:fld>
            <a:endParaRPr lang="sk-SK" altLang="sk-SK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5CDFF2-50C4-47C3-933D-7571DF6CCFF8}" type="slidenum">
              <a:rPr lang="sk-SK" altLang="sk-SK"/>
              <a:pPr/>
              <a:t>15</a:t>
            </a:fld>
            <a:endParaRPr lang="sk-SK" altLang="sk-SK"/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D20AC0B-22C7-4189-947D-B61F79FF4139}" type="slidenum">
              <a:rPr lang="sk-SK" altLang="sk-SK"/>
              <a:pPr/>
              <a:t>16</a:t>
            </a:fld>
            <a:endParaRPr lang="sk-SK" altLang="sk-SK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E87C97-166B-4E88-82D8-4F24E000C2D5}" type="slidenum">
              <a:rPr lang="sk-SK" altLang="sk-SK"/>
              <a:pPr/>
              <a:t>17</a:t>
            </a:fld>
            <a:endParaRPr lang="sk-SK" altLang="sk-SK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4A12C40-4AF8-4E75-AD8A-396922B26082}" type="slidenum">
              <a:rPr lang="sk-SK" altLang="sk-SK"/>
              <a:pPr/>
              <a:t>18</a:t>
            </a:fld>
            <a:endParaRPr lang="sk-SK" altLang="sk-SK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07AEEB5-EA23-422C-B7A1-9CBFE92D7AC1}" type="slidenum">
              <a:rPr lang="sk-SK" altLang="sk-SK"/>
              <a:pPr/>
              <a:t>19</a:t>
            </a:fld>
            <a:endParaRPr lang="sk-SK" altLang="sk-SK"/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71EEC4-65D8-4496-A9D1-7CC056C87EBE}" type="slidenum">
              <a:rPr lang="sk-SK" altLang="sk-SK"/>
              <a:pPr/>
              <a:t>2</a:t>
            </a:fld>
            <a:endParaRPr lang="sk-SK" altLang="sk-SK"/>
          </a:p>
        </p:txBody>
      </p:sp>
      <p:sp>
        <p:nvSpPr>
          <p:cNvPr id="71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E348701-6B18-45B1-AA70-7A80FA2AC189}" type="slidenum">
              <a:rPr lang="sk-SK" altLang="sk-SK"/>
              <a:pPr/>
              <a:t>20</a:t>
            </a:fld>
            <a:endParaRPr lang="sk-SK" altLang="sk-SK"/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F36F35-AE4E-4F12-AE89-6E06FCAB04AA}" type="slidenum">
              <a:rPr lang="sk-SK" altLang="sk-SK"/>
              <a:pPr/>
              <a:t>21</a:t>
            </a:fld>
            <a:endParaRPr lang="sk-SK" altLang="sk-SK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7D228B7-B616-4979-B384-D4FCE1AA3F5F}" type="slidenum">
              <a:rPr lang="sk-SK" altLang="sk-SK"/>
              <a:pPr/>
              <a:t>22</a:t>
            </a:fld>
            <a:endParaRPr lang="sk-SK" altLang="sk-SK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3F0D96A-6DFE-4F62-8F6C-BF3B1C134D90}" type="slidenum">
              <a:rPr lang="sk-SK" altLang="sk-SK"/>
              <a:pPr/>
              <a:t>23</a:t>
            </a:fld>
            <a:endParaRPr lang="sk-SK" altLang="sk-SK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482F57F-0708-46A5-A468-901BF84498F1}" type="slidenum">
              <a:rPr lang="sk-SK" altLang="sk-SK"/>
              <a:pPr/>
              <a:t>24</a:t>
            </a:fld>
            <a:endParaRPr lang="sk-SK" altLang="sk-SK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380F871-A759-41BE-AB56-D2B1DCDAB66C}" type="slidenum">
              <a:rPr lang="sk-SK" altLang="sk-SK"/>
              <a:pPr/>
              <a:t>25</a:t>
            </a:fld>
            <a:endParaRPr lang="sk-SK" altLang="sk-SK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1B39F30-2AFC-4695-A9D7-278838B03E7B}" type="slidenum">
              <a:rPr lang="sk-SK" altLang="sk-SK"/>
              <a:pPr/>
              <a:t>26</a:t>
            </a:fld>
            <a:endParaRPr lang="sk-SK" altLang="sk-SK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9B8F77-27F8-493A-BCE0-37DA9CCD0BAD}" type="slidenum">
              <a:rPr lang="sk-SK" altLang="sk-SK"/>
              <a:pPr/>
              <a:t>27</a:t>
            </a:fld>
            <a:endParaRPr lang="sk-SK" altLang="sk-SK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C8A0B2-754C-4B27-B61A-D5B5F69F6F8D}" type="slidenum">
              <a:rPr lang="sk-SK" altLang="sk-SK"/>
              <a:pPr/>
              <a:t>3</a:t>
            </a:fld>
            <a:endParaRPr lang="sk-SK" altLang="sk-SK"/>
          </a:p>
        </p:txBody>
      </p:sp>
      <p:sp>
        <p:nvSpPr>
          <p:cNvPr id="92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385EAF6-FBAC-452F-8363-BCE675EEAF15}" type="slidenum">
              <a:rPr lang="sk-SK" altLang="sk-SK"/>
              <a:pPr/>
              <a:t>4</a:t>
            </a:fld>
            <a:endParaRPr lang="sk-SK" altLang="sk-SK"/>
          </a:p>
        </p:txBody>
      </p:sp>
      <p:sp>
        <p:nvSpPr>
          <p:cNvPr id="112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C81F7C9-AADA-419C-8B08-55027A7189E9}" type="slidenum">
              <a:rPr lang="sk-SK" altLang="sk-SK"/>
              <a:pPr/>
              <a:t>5</a:t>
            </a:fld>
            <a:endParaRPr lang="sk-SK" altLang="sk-SK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B560D6F-C360-47DA-A5CD-EAA0A6B10C9B}" type="slidenum">
              <a:rPr lang="sk-SK" altLang="sk-SK"/>
              <a:pPr/>
              <a:t>6</a:t>
            </a:fld>
            <a:endParaRPr lang="sk-SK" altLang="sk-SK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EF4D651-FDFB-43ED-8195-7EC62B81F372}" type="slidenum">
              <a:rPr lang="sk-SK" altLang="sk-SK"/>
              <a:pPr/>
              <a:t>7</a:t>
            </a:fld>
            <a:endParaRPr lang="sk-SK" altLang="sk-SK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4907B7-0018-43A1-8A91-0888A626FD99}" type="slidenum">
              <a:rPr lang="sk-SK" altLang="sk-SK"/>
              <a:pPr/>
              <a:t>8</a:t>
            </a:fld>
            <a:endParaRPr lang="sk-SK" altLang="sk-SK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033221D-5581-4451-99F1-7BD1B1D99D05}" type="slidenum">
              <a:rPr lang="sk-SK" altLang="sk-SK"/>
              <a:pPr/>
              <a:t>9</a:t>
            </a:fld>
            <a:endParaRPr lang="sk-SK" altLang="sk-SK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1D393-7AD3-4036-9211-5FBF61D32650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F569F1-2A61-4050-9DFC-DE259E81F894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B820C-811F-4CAA-A9A1-C9C21FDBC36B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97525-7478-4971-85A3-62C852C49E60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FE466-E06C-4D5F-815E-F7490C9CDD05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21B851-4E4B-48FC-BAD5-F5E1BFCD7086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801D9A-9CD5-48C8-AC45-F2CCF252CCAA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AD4AD-4D5B-4164-BC4B-14600BDD9CEE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7C653-402D-47B9-A603-7C0A3DC3D12F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F6E6A9-474D-4822-A3C0-F467A8986286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BF670D-CEA4-4A19-A0BC-26D00F4461D3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fld id="{56BEF369-C393-4132-948C-5E053DF59440}" type="slidenum">
              <a:rPr lang="sk-SK" altLang="sk-SK"/>
              <a:pPr/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5.xml"/><Relationship Id="rId4" Type="http://schemas.openxmlformats.org/officeDocument/2006/relationships/slide" Target="slide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0.jpe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slide" Target="slide12.xml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6.xml"/><Relationship Id="rId4" Type="http://schemas.openxmlformats.org/officeDocument/2006/relationships/slide" Target="slid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7" Type="http://schemas.openxmlformats.org/officeDocument/2006/relationships/slide" Target="slide6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slide" Target="slide19.x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slide" Target="slide4.xml"/><Relationship Id="rId7" Type="http://schemas.openxmlformats.org/officeDocument/2006/relationships/slide" Target="slide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4.xml"/><Relationship Id="rId5" Type="http://schemas.openxmlformats.org/officeDocument/2006/relationships/slide" Target="slide6.xml"/><Relationship Id="rId4" Type="http://schemas.openxmlformats.org/officeDocument/2006/relationships/slide" Target="slide5.xml"/><Relationship Id="rId9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slide" Target="slide11.xm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11" Type="http://schemas.openxmlformats.org/officeDocument/2006/relationships/slide" Target="slide2.xml"/><Relationship Id="rId5" Type="http://schemas.openxmlformats.org/officeDocument/2006/relationships/slide" Target="slide15.xml"/><Relationship Id="rId10" Type="http://schemas.openxmlformats.org/officeDocument/2006/relationships/slide" Target="slide3.xml"/><Relationship Id="rId4" Type="http://schemas.openxmlformats.org/officeDocument/2006/relationships/slide" Target="slide7.xml"/><Relationship Id="rId9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9.xml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slide" Target="slide10.xml"/><Relationship Id="rId4" Type="http://schemas.openxmlformats.org/officeDocument/2006/relationships/slide" Target="slide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611188" y="3213100"/>
            <a:ext cx="8064500" cy="1198563"/>
          </a:xfrm>
          <a:prstGeom prst="rect">
            <a:avLst/>
          </a:prstGeom>
          <a:noFill/>
          <a:ln>
            <a:noFill/>
            <a:headEnd/>
            <a:tailEnd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sk-SK" sz="7200" b="1" dirty="0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Futura XBlk BT" pitchFamily="34" charset="0"/>
              </a:rPr>
              <a:t>T L A Č I A R N E</a:t>
            </a:r>
          </a:p>
        </p:txBody>
      </p:sp>
      <p:sp>
        <p:nvSpPr>
          <p:cNvPr id="4099" name="Text Box 9"/>
          <p:cNvSpPr txBox="1">
            <a:spLocks noChangeArrowheads="1"/>
          </p:cNvSpPr>
          <p:nvPr/>
        </p:nvSpPr>
        <p:spPr bwMode="auto">
          <a:xfrm>
            <a:off x="4532313" y="5661025"/>
            <a:ext cx="4143375" cy="4000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000">
                <a:solidFill>
                  <a:srgbClr val="333399"/>
                </a:solidFill>
                <a:latin typeface="Comic Sans MS" pitchFamily="66" charset="0"/>
              </a:rPr>
              <a:t>Autor: Ing. Alexandra Dorčáková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5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9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258888" y="1916113"/>
            <a:ext cx="7634287" cy="324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sk-SK" sz="28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Výhody:</a:t>
            </a:r>
            <a:r>
              <a:rPr lang="sk-SK" sz="2800">
                <a:solidFill>
                  <a:srgbClr val="00CC66"/>
                </a:solidFill>
              </a:rPr>
              <a:t>  </a:t>
            </a:r>
            <a:r>
              <a:rPr lang="sk-SK" sz="2800">
                <a:solidFill>
                  <a:srgbClr val="000099"/>
                </a:solidFill>
              </a:rPr>
              <a:t>cena a nízke prevádzkové náklady, tlač viacerých kópií naraz.</a:t>
            </a:r>
            <a:r>
              <a:rPr lang="sk-SK" sz="3200"/>
              <a:t> </a:t>
            </a:r>
          </a:p>
          <a:p>
            <a:pPr eaLnBrk="1" hangingPunct="1">
              <a:defRPr/>
            </a:pPr>
            <a:endParaRPr lang="sk-SK" sz="3200"/>
          </a:p>
          <a:p>
            <a:pPr eaLnBrk="1" hangingPunct="1">
              <a:defRPr/>
            </a:pPr>
            <a:r>
              <a:rPr lang="sk-SK" sz="280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Nevýhody:</a:t>
            </a:r>
            <a:r>
              <a:rPr lang="sk-SK" sz="2800">
                <a:solidFill>
                  <a:srgbClr val="006600"/>
                </a:solidFill>
              </a:rPr>
              <a:t>  </a:t>
            </a:r>
            <a:r>
              <a:rPr lang="sk-SK" sz="2800">
                <a:solidFill>
                  <a:srgbClr val="000099"/>
                </a:solidFill>
              </a:rPr>
              <a:t>nízka kvalita výtlačkov, vysoká </a:t>
            </a:r>
          </a:p>
          <a:p>
            <a:pPr eaLnBrk="1" hangingPunct="1">
              <a:defRPr/>
            </a:pPr>
            <a:r>
              <a:rPr lang="sk-SK" sz="2800">
                <a:solidFill>
                  <a:srgbClr val="000099"/>
                </a:solidFill>
              </a:rPr>
              <a:t>			hlučnosť pri prevádzke</a:t>
            </a:r>
          </a:p>
          <a:p>
            <a:pPr eaLnBrk="1" hangingPunct="1">
              <a:defRPr/>
            </a:pPr>
            <a:r>
              <a:rPr lang="sk-SK" sz="2800">
                <a:solidFill>
                  <a:srgbClr val="000099"/>
                </a:solidFill>
              </a:rPr>
              <a:t>			spôsobená prácou ihličiek a</a:t>
            </a:r>
          </a:p>
          <a:p>
            <a:pPr eaLnBrk="1" hangingPunct="1">
              <a:defRPr/>
            </a:pPr>
            <a:r>
              <a:rPr lang="sk-SK" sz="2800">
                <a:solidFill>
                  <a:srgbClr val="000099"/>
                </a:solidFill>
              </a:rPr>
              <a:t>			tlačiarenskej hlavy.</a:t>
            </a:r>
            <a:endParaRPr lang="cs-CZ" sz="3200">
              <a:solidFill>
                <a:srgbClr val="000099"/>
              </a:solidFill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268538" y="404813"/>
            <a:ext cx="574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Výhody a nevýhody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pic>
        <p:nvPicPr>
          <p:cNvPr id="22533" name="Picture 13" descr="styph2100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913" y="3840163"/>
            <a:ext cx="3030537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0" y="620713"/>
            <a:ext cx="43180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IHLIČKOVÉ</a:t>
            </a:r>
          </a:p>
        </p:txBody>
      </p:sp>
      <p:sp>
        <p:nvSpPr>
          <p:cNvPr id="26642" name="Oval 1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22536" name="Rectangle 2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003800" y="5903913"/>
            <a:ext cx="900113" cy="188912"/>
          </a:xfrm>
          <a:prstGeom prst="rect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cs-CZ" altLang="sk-SK" sz="1400">
                <a:solidFill>
                  <a:schemeClr val="bg1"/>
                </a:solidFill>
                <a:sym typeface="Wingdings" pitchFamily="2" charset="2"/>
              </a:rPr>
              <a:t>páska </a:t>
            </a:r>
            <a:endParaRPr lang="cs-CZ" altLang="sk-SK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2664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5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pic>
        <p:nvPicPr>
          <p:cNvPr id="24579" name="Picture 18" descr="STYLUS_C8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825" y="4292600"/>
            <a:ext cx="3130550" cy="292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Text Box 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2635250"/>
            <a:ext cx="36512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000">
                <a:solidFill>
                  <a:srgbClr val="000099"/>
                </a:solidFill>
                <a:latin typeface="Futura XBlk BT" pitchFamily="34" charset="0"/>
              </a:rPr>
              <a:t>P</a:t>
            </a:r>
            <a:r>
              <a:rPr lang="sk-SK" altLang="sk-SK" sz="4000">
                <a:solidFill>
                  <a:srgbClr val="000099"/>
                </a:solidFill>
              </a:rPr>
              <a:t>rincíp činnosti</a:t>
            </a:r>
            <a:endParaRPr lang="cs-CZ" altLang="sk-SK" sz="4000">
              <a:solidFill>
                <a:srgbClr val="000099"/>
              </a:solidFill>
            </a:endParaRPr>
          </a:p>
        </p:txBody>
      </p:sp>
      <p:sp>
        <p:nvSpPr>
          <p:cNvPr id="24581" name="Text Box 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1484313"/>
            <a:ext cx="14763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000">
                <a:solidFill>
                  <a:srgbClr val="000099"/>
                </a:solidFill>
                <a:latin typeface="Futura XBlk BT" pitchFamily="34" charset="0"/>
              </a:rPr>
              <a:t>P</a:t>
            </a:r>
            <a:r>
              <a:rPr lang="sk-SK" altLang="sk-SK" sz="4000">
                <a:solidFill>
                  <a:srgbClr val="000099"/>
                </a:solidFill>
              </a:rPr>
              <a:t>opis</a:t>
            </a:r>
            <a:endParaRPr lang="cs-CZ" altLang="sk-SK" sz="4000">
              <a:solidFill>
                <a:srgbClr val="000099"/>
              </a:solidFill>
            </a:endParaRPr>
          </a:p>
        </p:txBody>
      </p:sp>
      <p:sp>
        <p:nvSpPr>
          <p:cNvPr id="24582" name="Text Box 8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3806825"/>
            <a:ext cx="46418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000">
                <a:solidFill>
                  <a:srgbClr val="000099"/>
                </a:solidFill>
                <a:latin typeface="Futura XBlk BT" pitchFamily="34" charset="0"/>
              </a:rPr>
              <a:t>V</a:t>
            </a:r>
            <a:r>
              <a:rPr lang="sk-SK" altLang="sk-SK" sz="4000">
                <a:solidFill>
                  <a:srgbClr val="000099"/>
                </a:solidFill>
              </a:rPr>
              <a:t>ýhody a nevýhody</a:t>
            </a:r>
            <a:endParaRPr lang="cs-CZ" altLang="sk-SK" sz="4000">
              <a:solidFill>
                <a:srgbClr val="000099"/>
              </a:solidFill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-36513" y="612775"/>
            <a:ext cx="527051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ATRAMENTOVÉ</a:t>
            </a:r>
          </a:p>
        </p:txBody>
      </p:sp>
      <p:sp>
        <p:nvSpPr>
          <p:cNvPr id="43022" name="Line 14"/>
          <p:cNvSpPr>
            <a:spLocks noChangeShapeType="1"/>
          </p:cNvSpPr>
          <p:nvPr/>
        </p:nvSpPr>
        <p:spPr bwMode="auto">
          <a:xfrm flipV="1">
            <a:off x="-2413000" y="1844675"/>
            <a:ext cx="1439862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pic>
        <p:nvPicPr>
          <p:cNvPr id="24585" name="Picture 17" descr="ps325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25411">
            <a:off x="5795963" y="260350"/>
            <a:ext cx="3162300" cy="2324100"/>
          </a:xfrm>
          <a:prstGeom prst="rect">
            <a:avLst/>
          </a:prstGeom>
          <a:noFill/>
          <a:ln w="57150" cmpd="thinThick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4586" name="Oval 2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8" action="ppaction://hlinksldjump"/>
              </a:rPr>
              <a:t>Druhy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 flipV="1">
            <a:off x="-2125663" y="2997200"/>
            <a:ext cx="1439863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V="1">
            <a:off x="-1765300" y="4149725"/>
            <a:ext cx="1439862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5.20231E-7 L 0.31007 -5.20231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5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1.79191E-6 L 0.30729 -1.7919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3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3.06358E-6 L 0.29931 -3.06358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3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22" grpId="0" animBg="1"/>
      <p:bldP spid="43031" grpId="0" animBg="1"/>
      <p:bldP spid="430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8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6627" name="Text Box 13"/>
          <p:cNvSpPr txBox="1">
            <a:spLocks noChangeArrowheads="1"/>
          </p:cNvSpPr>
          <p:nvPr/>
        </p:nvSpPr>
        <p:spPr bwMode="auto">
          <a:xfrm>
            <a:off x="1116013" y="1125538"/>
            <a:ext cx="802798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Sú to bodové, znakové tlačiarne kde je základom trysková hlava, ktorá vystrekuje malými tryskami atrament na papier.</a:t>
            </a:r>
            <a:r>
              <a:rPr lang="sk-SK" altLang="sk-SK" sz="2400"/>
              <a:t> </a:t>
            </a:r>
          </a:p>
          <a:p>
            <a:pPr eaLnBrk="1" hangingPunct="1"/>
            <a:endParaRPr lang="sk-SK" altLang="sk-SK" sz="2400">
              <a:solidFill>
                <a:srgbClr val="339966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66FF"/>
                </a:solidFill>
              </a:rPr>
              <a:t>Používajú čierny, alebo farebný zásobník farby. Farebné zásobníky bývajú rozdelené do viacerých samostatných kusov.</a:t>
            </a:r>
          </a:p>
          <a:p>
            <a:pPr eaLnBrk="1" hangingPunct="1"/>
            <a:endParaRPr lang="sk-SK" altLang="sk-SK" sz="2400">
              <a:solidFill>
                <a:srgbClr val="0066FF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Kvalita tlače sa určuje počtom bodiek, ktoré je tlačiareň schopná vytlačiť na jeden palec (dot per inch – dpi).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924300" y="260350"/>
            <a:ext cx="173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Popis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4351" name="Oval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3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14353" name="Text Box 17"/>
          <p:cNvSpPr txBox="1">
            <a:spLocks noChangeArrowheads="1"/>
          </p:cNvSpPr>
          <p:nvPr/>
        </p:nvSpPr>
        <p:spPr bwMode="auto">
          <a:xfrm>
            <a:off x="-36513" y="612775"/>
            <a:ext cx="527051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ATRAMENTOVÉ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50" grpId="0"/>
      <p:bldP spid="1435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6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1042988" y="1125538"/>
            <a:ext cx="7561262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k-SK" altLang="sk-SK" sz="2400" dirty="0" smtClean="0">
                <a:solidFill>
                  <a:srgbClr val="2802CA"/>
                </a:solidFill>
              </a:rPr>
              <a:t>Pracujú na princípe vystrekovania tvarových kvapôčok atramentu na papier.</a:t>
            </a:r>
            <a:r>
              <a:rPr lang="sk-SK" altLang="sk-SK" sz="2400" dirty="0" smtClean="0">
                <a:solidFill>
                  <a:srgbClr val="009900"/>
                </a:solidFill>
              </a:rPr>
              <a:t> </a:t>
            </a:r>
          </a:p>
          <a:p>
            <a:pPr eaLnBrk="1" hangingPunct="1">
              <a:defRPr/>
            </a:pPr>
            <a:endParaRPr lang="sk-SK" altLang="sk-SK" sz="2400" dirty="0" smtClean="0">
              <a:solidFill>
                <a:srgbClr val="009900"/>
              </a:solidFill>
            </a:endParaRPr>
          </a:p>
          <a:p>
            <a:pPr eaLnBrk="1" hangingPunct="1">
              <a:defRPr/>
            </a:pPr>
            <a:r>
              <a:rPr lang="sk-SK" altLang="sk-SK" sz="2400" dirty="0" smtClean="0">
                <a:solidFill>
                  <a:srgbClr val="0066FF"/>
                </a:solidFill>
              </a:rPr>
              <a:t>Trysky sú obyčajne usporiadané v rade nad sebou.</a:t>
            </a:r>
            <a:r>
              <a:rPr lang="sk-SK" altLang="sk-SK" sz="2400" dirty="0" smtClean="0">
                <a:solidFill>
                  <a:srgbClr val="006600"/>
                </a:solidFill>
              </a:rPr>
              <a:t> </a:t>
            </a:r>
          </a:p>
          <a:p>
            <a:pPr eaLnBrk="1" hangingPunct="1">
              <a:defRPr/>
            </a:pPr>
            <a:endParaRPr lang="sk-SK" altLang="sk-SK" sz="2400" dirty="0" smtClean="0">
              <a:solidFill>
                <a:srgbClr val="006600"/>
              </a:solidFill>
            </a:endParaRPr>
          </a:p>
          <a:p>
            <a:pPr eaLnBrk="1" hangingPunct="1">
              <a:defRPr/>
            </a:pPr>
            <a:r>
              <a:rPr lang="sk-SK" altLang="sk-SK" sz="2400" dirty="0" smtClean="0">
                <a:solidFill>
                  <a:srgbClr val="2802CA"/>
                </a:solidFill>
              </a:rPr>
              <a:t>Počet </a:t>
            </a:r>
            <a:r>
              <a:rPr lang="sk-SK" altLang="sk-SK" sz="2400" dirty="0" err="1" smtClean="0">
                <a:solidFill>
                  <a:srgbClr val="2802CA"/>
                </a:solidFill>
              </a:rPr>
              <a:t>trysiek</a:t>
            </a:r>
            <a:r>
              <a:rPr lang="sk-SK" altLang="sk-SK" sz="2400" dirty="0" smtClean="0">
                <a:solidFill>
                  <a:srgbClr val="2802CA"/>
                </a:solidFill>
              </a:rPr>
              <a:t> je závislý od požadovanej rozlišovacej schopnosti.</a:t>
            </a:r>
            <a:r>
              <a:rPr lang="sk-SK" altLang="sk-SK" sz="2400" dirty="0" smtClean="0">
                <a:solidFill>
                  <a:srgbClr val="00CC66"/>
                </a:solidFill>
              </a:rPr>
              <a:t> </a:t>
            </a:r>
          </a:p>
          <a:p>
            <a:pPr eaLnBrk="1" hangingPunct="1">
              <a:defRPr/>
            </a:pPr>
            <a:endParaRPr lang="sk-SK" altLang="sk-SK" sz="2400" dirty="0" smtClean="0">
              <a:solidFill>
                <a:srgbClr val="00CC66"/>
              </a:solidFill>
            </a:endParaRPr>
          </a:p>
          <a:p>
            <a:pPr eaLnBrk="1" hangingPunct="1">
              <a:defRPr/>
            </a:pPr>
            <a:r>
              <a:rPr lang="sk-SK" altLang="sk-SK" sz="2400" dirty="0" smtClean="0">
                <a:solidFill>
                  <a:srgbClr val="0066FF"/>
                </a:solidFill>
              </a:rPr>
              <a:t>Používajú sa 2 druhy </a:t>
            </a:r>
            <a:r>
              <a:rPr lang="sk-SK" altLang="sk-SK" sz="2400" dirty="0" err="1" smtClean="0">
                <a:solidFill>
                  <a:srgbClr val="0066FF"/>
                </a:solidFill>
              </a:rPr>
              <a:t>trysiek</a:t>
            </a:r>
            <a:r>
              <a:rPr lang="sk-SK" altLang="sk-SK" sz="2400" dirty="0" smtClean="0">
                <a:solidFill>
                  <a:srgbClr val="0066FF"/>
                </a:solidFill>
              </a:rPr>
              <a:t>: </a:t>
            </a:r>
          </a:p>
          <a:p>
            <a:pPr eaLnBrk="1" hangingPunct="1">
              <a:buFontTx/>
              <a:buChar char="-"/>
              <a:defRPr/>
            </a:pPr>
            <a:r>
              <a:rPr lang="sk-SK" altLang="sk-SK" sz="2400" dirty="0" smtClean="0">
                <a:solidFill>
                  <a:srgbClr val="0066FF"/>
                </a:solidFill>
              </a:rPr>
              <a:t> piezoelektrické (atrament je vytláčaný cez trysku ), </a:t>
            </a:r>
          </a:p>
          <a:p>
            <a:pPr marL="182563" indent="-182563" eaLnBrk="1" hangingPunct="1">
              <a:buFontTx/>
              <a:buChar char="-"/>
              <a:defRPr/>
            </a:pPr>
            <a:r>
              <a:rPr lang="sk-SK" altLang="sk-SK" sz="2400" dirty="0" smtClean="0">
                <a:solidFill>
                  <a:srgbClr val="0066FF"/>
                </a:solidFill>
              </a:rPr>
              <a:t>s termočlánkom (atramentu sa nahreje a z trysky vystupuje „kvapôčka).</a:t>
            </a:r>
            <a:r>
              <a:rPr lang="cs-CZ" altLang="sk-SK" sz="2400" dirty="0" smtClean="0">
                <a:solidFill>
                  <a:srgbClr val="006600"/>
                </a:solidFill>
              </a:rPr>
              <a:t> 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2843213" y="333375"/>
            <a:ext cx="4554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Princíp činnosti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-36513" y="612775"/>
            <a:ext cx="527051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ATRAMENTOVÉ</a:t>
            </a:r>
          </a:p>
        </p:txBody>
      </p:sp>
      <p:sp>
        <p:nvSpPr>
          <p:cNvPr id="45071" name="Oval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3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50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7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1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pic>
        <p:nvPicPr>
          <p:cNvPr id="30723" name="Picture 11" descr="PictureMat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063" y="549275"/>
            <a:ext cx="3779837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971550" y="1844675"/>
            <a:ext cx="7129463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sk-SK" sz="2400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Výhody:</a:t>
            </a:r>
            <a:r>
              <a:rPr lang="sk-SK" sz="2400" dirty="0">
                <a:solidFill>
                  <a:srgbClr val="00CC66"/>
                </a:solidFill>
              </a:rPr>
              <a:t>  </a:t>
            </a:r>
            <a:r>
              <a:rPr lang="sk-SK" sz="2400" dirty="0">
                <a:solidFill>
                  <a:srgbClr val="000099"/>
                </a:solidFill>
              </a:rPr>
              <a:t>menej hlučné, </a:t>
            </a:r>
          </a:p>
          <a:p>
            <a:pPr eaLnBrk="1" hangingPunct="1">
              <a:defRPr/>
            </a:pPr>
            <a:r>
              <a:rPr lang="sk-SK" sz="2400" dirty="0">
                <a:solidFill>
                  <a:srgbClr val="000099"/>
                </a:solidFill>
              </a:rPr>
              <a:t>vysoká kvalita a rýchlosť </a:t>
            </a:r>
          </a:p>
          <a:p>
            <a:pPr eaLnBrk="1" hangingPunct="1">
              <a:defRPr/>
            </a:pPr>
            <a:r>
              <a:rPr lang="sk-SK" sz="2400" dirty="0">
                <a:solidFill>
                  <a:srgbClr val="000099"/>
                </a:solidFill>
              </a:rPr>
              <a:t>pre bežného užívateľa, </a:t>
            </a:r>
          </a:p>
          <a:p>
            <a:pPr eaLnBrk="1" hangingPunct="1">
              <a:defRPr/>
            </a:pPr>
            <a:r>
              <a:rPr lang="sk-SK" sz="2400" dirty="0">
                <a:solidFill>
                  <a:srgbClr val="000099"/>
                </a:solidFill>
              </a:rPr>
              <a:t>široká škála tlačových médií </a:t>
            </a:r>
          </a:p>
          <a:p>
            <a:pPr eaLnBrk="1" hangingPunct="1">
              <a:defRPr/>
            </a:pPr>
            <a:r>
              <a:rPr lang="sk-SK" sz="2400" dirty="0">
                <a:solidFill>
                  <a:srgbClr val="000099"/>
                </a:solidFill>
              </a:rPr>
              <a:t>(papier, fólie, </a:t>
            </a:r>
            <a:r>
              <a:rPr lang="sk-SK" sz="2400" dirty="0" err="1">
                <a:solidFill>
                  <a:srgbClr val="000099"/>
                </a:solidFill>
              </a:rPr>
              <a:t>nažehlovačky</a:t>
            </a:r>
            <a:r>
              <a:rPr lang="sk-SK" sz="2400" dirty="0">
                <a:solidFill>
                  <a:srgbClr val="000099"/>
                </a:solidFill>
              </a:rPr>
              <a:t>,...), </a:t>
            </a:r>
          </a:p>
          <a:p>
            <a:pPr eaLnBrk="1" hangingPunct="1">
              <a:defRPr/>
            </a:pPr>
            <a:r>
              <a:rPr lang="sk-SK" sz="2400" dirty="0">
                <a:solidFill>
                  <a:srgbClr val="000099"/>
                </a:solidFill>
              </a:rPr>
              <a:t>nízka nákupná cena.</a:t>
            </a:r>
          </a:p>
          <a:p>
            <a:pPr eaLnBrk="1" hangingPunct="1">
              <a:defRPr/>
            </a:pPr>
            <a:endParaRPr lang="sk-SK" sz="2400" dirty="0">
              <a:solidFill>
                <a:srgbClr val="000099"/>
              </a:solidFill>
            </a:endParaRPr>
          </a:p>
          <a:p>
            <a:pPr eaLnBrk="1" hangingPunct="1">
              <a:defRPr/>
            </a:pPr>
            <a:r>
              <a:rPr lang="sk-SK" sz="2400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Nevýhody:</a:t>
            </a:r>
            <a:r>
              <a:rPr lang="sk-SK" sz="2400" dirty="0">
                <a:solidFill>
                  <a:srgbClr val="006600"/>
                </a:solidFill>
              </a:rPr>
              <a:t>  </a:t>
            </a:r>
            <a:r>
              <a:rPr lang="sk-SK" sz="2400" dirty="0">
                <a:solidFill>
                  <a:srgbClr val="2802CA"/>
                </a:solidFill>
              </a:rPr>
              <a:t>vysoké prevádzkové náklady.</a:t>
            </a:r>
            <a:endParaRPr lang="cs-CZ" sz="2400" dirty="0">
              <a:solidFill>
                <a:srgbClr val="2802CA"/>
              </a:solidFill>
            </a:endParaRPr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2268538" y="404813"/>
            <a:ext cx="574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Výhody a nevýhody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-36513" y="612775"/>
            <a:ext cx="527051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ATRAMENTOVÉ</a:t>
            </a:r>
          </a:p>
        </p:txBody>
      </p:sp>
      <p:sp>
        <p:nvSpPr>
          <p:cNvPr id="47124" name="Oval 2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30728" name="Rectangle 2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2987675" y="5949950"/>
            <a:ext cx="900113" cy="188913"/>
          </a:xfrm>
          <a:prstGeom prst="rect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 sz="1400">
                <a:solidFill>
                  <a:schemeClr val="bg1"/>
                </a:solidFill>
                <a:sym typeface="Wingdings" pitchFamily="2" charset="2"/>
              </a:rPr>
              <a:t>náplne</a:t>
            </a:r>
            <a:r>
              <a:rPr lang="cs-CZ" altLang="sk-SK" sz="1400">
                <a:solidFill>
                  <a:schemeClr val="bg1"/>
                </a:solidFill>
                <a:sym typeface="Wingdings" pitchFamily="2" charset="2"/>
              </a:rPr>
              <a:t> </a:t>
            </a:r>
            <a:endParaRPr lang="cs-CZ" altLang="sk-SK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2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4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32771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862263" y="3141663"/>
            <a:ext cx="3654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400">
                <a:solidFill>
                  <a:srgbClr val="003366"/>
                </a:solidFill>
                <a:latin typeface="Berlin Sans FB Demi" pitchFamily="34" charset="0"/>
              </a:rPr>
              <a:t>P</a:t>
            </a:r>
            <a:r>
              <a:rPr lang="sk-SK" altLang="sk-SK" sz="4000">
                <a:solidFill>
                  <a:srgbClr val="003366"/>
                </a:solidFill>
              </a:rPr>
              <a:t>rincíp činnosti</a:t>
            </a:r>
            <a:endParaRPr lang="cs-CZ" altLang="sk-SK" sz="4000">
              <a:solidFill>
                <a:srgbClr val="003366"/>
              </a:solidFill>
            </a:endParaRPr>
          </a:p>
        </p:txBody>
      </p:sp>
      <p:sp>
        <p:nvSpPr>
          <p:cNvPr id="32772" name="Text Box 6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843213" y="1976438"/>
            <a:ext cx="1584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400">
                <a:solidFill>
                  <a:srgbClr val="003366"/>
                </a:solidFill>
                <a:latin typeface="Berlin Sans FB Demi" pitchFamily="34" charset="0"/>
              </a:rPr>
              <a:t>P</a:t>
            </a:r>
            <a:r>
              <a:rPr lang="sk-SK" altLang="sk-SK" sz="4000">
                <a:solidFill>
                  <a:srgbClr val="003366"/>
                </a:solidFill>
              </a:rPr>
              <a:t>opis</a:t>
            </a:r>
            <a:endParaRPr lang="cs-CZ" altLang="sk-SK" sz="4000">
              <a:solidFill>
                <a:srgbClr val="003366"/>
              </a:solidFill>
            </a:endParaRPr>
          </a:p>
        </p:txBody>
      </p:sp>
      <p:sp>
        <p:nvSpPr>
          <p:cNvPr id="32773" name="Text Box 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879725" y="4365625"/>
            <a:ext cx="46450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400">
                <a:solidFill>
                  <a:srgbClr val="003366"/>
                </a:solidFill>
                <a:latin typeface="Berlin Sans FB Demi" pitchFamily="34" charset="0"/>
              </a:rPr>
              <a:t>V</a:t>
            </a:r>
            <a:r>
              <a:rPr lang="sk-SK" altLang="sk-SK" sz="4000">
                <a:solidFill>
                  <a:srgbClr val="003366"/>
                </a:solidFill>
              </a:rPr>
              <a:t>ýhody a nevýhody</a:t>
            </a:r>
            <a:endParaRPr lang="cs-CZ" altLang="sk-SK" sz="4000">
              <a:solidFill>
                <a:srgbClr val="003366"/>
              </a:solidFill>
            </a:endParaRPr>
          </a:p>
        </p:txBody>
      </p:sp>
      <p:pic>
        <p:nvPicPr>
          <p:cNvPr id="32774" name="Picture 14" descr="LJ242x_241x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5963" y="260350"/>
            <a:ext cx="3095625" cy="2276475"/>
          </a:xfrm>
          <a:prstGeom prst="rect">
            <a:avLst/>
          </a:prstGeom>
          <a:noFill/>
          <a:ln w="38100" cmpd="dbl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49171" name="Text Box 19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  <p:sp>
        <p:nvSpPr>
          <p:cNvPr id="32776" name="Oval 20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7" action="ppaction://hlinksldjump"/>
              </a:rPr>
              <a:t>Druhy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 flipV="1">
            <a:off x="539750" y="7245350"/>
            <a:ext cx="1439863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 flipV="1">
            <a:off x="827088" y="8397875"/>
            <a:ext cx="1439862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 flipV="1">
            <a:off x="1187450" y="9550400"/>
            <a:ext cx="1439863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15607E-7 L -3.61111E-6 -0.713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91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38728E-6 L 0.00798 -0.7026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3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3.05556E-6 -2.65896E-6 L 0.00798 -0.6922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" y="-3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73" grpId="0" animBg="1"/>
      <p:bldP spid="49174" grpId="0" animBg="1"/>
      <p:bldP spid="4917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5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34819" name="Text Box 7"/>
          <p:cNvSpPr txBox="1">
            <a:spLocks noChangeArrowheads="1"/>
          </p:cNvSpPr>
          <p:nvPr/>
        </p:nvSpPr>
        <p:spPr bwMode="auto">
          <a:xfrm>
            <a:off x="900113" y="1196975"/>
            <a:ext cx="8243887" cy="489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V súčasnosti predstavujú technologicky najdokonalejšie tlačiarne.</a:t>
            </a:r>
          </a:p>
          <a:p>
            <a:pPr eaLnBrk="1" hangingPunct="1"/>
            <a:endParaRPr lang="sk-SK" altLang="sk-SK" sz="2400">
              <a:solidFill>
                <a:srgbClr val="000099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66CC"/>
                </a:solidFill>
              </a:rPr>
              <a:t>Je typický predstaviteľ tzv. stránkových tlačiarní. Pri tlači sa dáta prenášajú do tlačiarne – </a:t>
            </a:r>
            <a:r>
              <a:rPr lang="sk-SK" altLang="sk-SK" sz="2400" i="1">
                <a:solidFill>
                  <a:srgbClr val="0066CC"/>
                </a:solidFill>
              </a:rPr>
              <a:t>v tlačiarni sa zostaví vždy celá jedna stránka naraz</a:t>
            </a:r>
            <a:r>
              <a:rPr lang="sk-SK" altLang="sk-SK" sz="2400">
                <a:solidFill>
                  <a:srgbClr val="0066CC"/>
                </a:solidFill>
              </a:rPr>
              <a:t>. Proces zostavovania stránky prebieha v pamäti tlačiarne.</a:t>
            </a:r>
          </a:p>
          <a:p>
            <a:pPr eaLnBrk="1" hangingPunct="1"/>
            <a:endParaRPr lang="sk-SK" altLang="sk-SK" sz="2400">
              <a:solidFill>
                <a:srgbClr val="0066CC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Väčšina týchto tlačiarní komunikuje s počítačom pomocou jazyka (napr. PCL a Post Script). </a:t>
            </a:r>
            <a:endParaRPr lang="cs-CZ" altLang="sk-SK" sz="2400">
              <a:solidFill>
                <a:srgbClr val="000099"/>
              </a:solidFill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779838" y="260350"/>
            <a:ext cx="173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Popis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5374" name="Oval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3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 descr="motesicky_vektor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3" y="1052513"/>
            <a:ext cx="6985000" cy="560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2843213" y="333375"/>
            <a:ext cx="4554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Princíp činnosti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58374" name="Oval 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8172450" y="6381750"/>
            <a:ext cx="828675" cy="260350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cs-CZ" altLang="sk-SK">
                <a:solidFill>
                  <a:schemeClr val="bg1"/>
                </a:solidFill>
                <a:sym typeface="Wingdings" pitchFamily="2" charset="2"/>
                <a:hlinkClick r:id="" action="ppaction://hlinkshowjump?jump=nextslide"/>
              </a:rPr>
              <a:t></a:t>
            </a:r>
            <a:endParaRPr lang="sk-SK" altLang="sk-SK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36869" name="Rectangle 7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83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pic>
        <p:nvPicPr>
          <p:cNvPr id="38915" name="Picture 9" descr="cinnostLaserTlac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1484313"/>
            <a:ext cx="7488238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2843213" y="333375"/>
            <a:ext cx="4554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Princíp činnosti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  <p:sp>
        <p:nvSpPr>
          <p:cNvPr id="18452" name="Oval 2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/>
      <p:bldP spid="1845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3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755650" y="1557338"/>
            <a:ext cx="8135938" cy="410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sk-SK" sz="2400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Výhody:</a:t>
            </a:r>
            <a:r>
              <a:rPr lang="sk-SK" sz="2400" dirty="0">
                <a:solidFill>
                  <a:srgbClr val="00CC66"/>
                </a:solidFill>
              </a:rPr>
              <a:t> </a:t>
            </a:r>
            <a:r>
              <a:rPr lang="sk-SK" sz="2400" dirty="0">
                <a:solidFill>
                  <a:srgbClr val="000099"/>
                </a:solidFill>
              </a:rPr>
              <a:t>málo hlučné, vysoká kvalita a rýchlosť,  široká škála tlačových médií (papier, fólie). Majú vysokú rozlišovaciu schopnosť - 300 – 1600 DPI a viac. Bežná rýchlosť tlače je rádovo desiatky strán za minútu. </a:t>
            </a:r>
          </a:p>
          <a:p>
            <a:pPr eaLnBrk="1" hangingPunct="1">
              <a:defRPr/>
            </a:pPr>
            <a:endParaRPr lang="sk-SK" sz="2400" dirty="0">
              <a:solidFill>
                <a:srgbClr val="000099"/>
              </a:solidFill>
            </a:endParaRPr>
          </a:p>
          <a:p>
            <a:pPr eaLnBrk="1" hangingPunct="1">
              <a:defRPr/>
            </a:pPr>
            <a:endParaRPr lang="sk-SK" sz="2400" dirty="0"/>
          </a:p>
          <a:p>
            <a:pPr eaLnBrk="1" hangingPunct="1">
              <a:defRPr/>
            </a:pPr>
            <a:r>
              <a:rPr lang="sk-SK" sz="2400" dirty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Nevýhody:</a:t>
            </a:r>
            <a:r>
              <a:rPr lang="sk-SK" sz="2400" dirty="0">
                <a:solidFill>
                  <a:srgbClr val="006600"/>
                </a:solidFill>
              </a:rPr>
              <a:t>  </a:t>
            </a:r>
            <a:r>
              <a:rPr lang="sk-SK" sz="2400" dirty="0">
                <a:solidFill>
                  <a:srgbClr val="000099"/>
                </a:solidFill>
              </a:rPr>
              <a:t>vysoké vstupné náklady,  čakacia doba pred tlačou prvej stránky (zohriatie taviacej piecky).</a:t>
            </a:r>
          </a:p>
        </p:txBody>
      </p:sp>
      <p:sp>
        <p:nvSpPr>
          <p:cNvPr id="51213" name="Text Box 13"/>
          <p:cNvSpPr txBox="1">
            <a:spLocks noChangeArrowheads="1"/>
          </p:cNvSpPr>
          <p:nvPr/>
        </p:nvSpPr>
        <p:spPr bwMode="auto">
          <a:xfrm>
            <a:off x="2138363" y="531813"/>
            <a:ext cx="57467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Výhody a nevýhody</a:t>
            </a:r>
            <a:endParaRPr lang="cs-CZ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51221" name="Text Box 21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  <p:sp>
        <p:nvSpPr>
          <p:cNvPr id="51222" name="Oval 2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3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40967" name="Rectangle 24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987675" y="5949950"/>
            <a:ext cx="900113" cy="188913"/>
          </a:xfrm>
          <a:prstGeom prst="rect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cs-CZ" altLang="sk-SK" sz="1400">
                <a:solidFill>
                  <a:schemeClr val="bg1"/>
                </a:solidFill>
                <a:sym typeface="Wingdings" pitchFamily="2" charset="2"/>
              </a:rPr>
              <a:t>toner </a:t>
            </a:r>
            <a:endParaRPr lang="cs-CZ" altLang="sk-SK" sz="140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3" grpId="0"/>
      <p:bldP spid="512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2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-36513" y="620713"/>
            <a:ext cx="527051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TLAČIARNE</a:t>
            </a:r>
          </a:p>
        </p:txBody>
      </p:sp>
      <p:sp>
        <p:nvSpPr>
          <p:cNvPr id="6148" name="Text Box 12"/>
          <p:cNvSpPr txBox="1">
            <a:spLocks noChangeArrowheads="1"/>
          </p:cNvSpPr>
          <p:nvPr/>
        </p:nvSpPr>
        <p:spPr bwMode="auto">
          <a:xfrm>
            <a:off x="827088" y="265113"/>
            <a:ext cx="161925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800" b="1">
                <a:solidFill>
                  <a:srgbClr val="0033CC"/>
                </a:solidFill>
                <a:latin typeface="Zurich Ex BT" pitchFamily="34" charset="0"/>
              </a:rPr>
              <a:t>Obsah:</a:t>
            </a:r>
          </a:p>
        </p:txBody>
      </p:sp>
      <p:sp>
        <p:nvSpPr>
          <p:cNvPr id="3085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627313" y="881063"/>
            <a:ext cx="33305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Čo je tlačiareň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86" name="Text Box 14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043238" y="2276475"/>
            <a:ext cx="37607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Delenie tlačiarní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87" name="Text Box 15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260725" y="2997200"/>
            <a:ext cx="3398838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Druhy tlačiarní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89" name="Text Box 17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3851275" y="5184775"/>
            <a:ext cx="50419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Ukončenie prezentácie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90" name="Text Box 18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2843213" y="1600200"/>
            <a:ext cx="39814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Technológia tlače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91" name="Text Box 19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3454400" y="3689350"/>
            <a:ext cx="42132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Parametre tlačiarní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  <p:sp>
        <p:nvSpPr>
          <p:cNvPr id="3092" name="Text Box 20">
            <a:hlinkClick r:id="rId9" action="ppaction://hlinksldjump"/>
          </p:cNvPr>
          <p:cNvSpPr txBox="1">
            <a:spLocks noChangeArrowheads="1"/>
          </p:cNvSpPr>
          <p:nvPr/>
        </p:nvSpPr>
        <p:spPr bwMode="auto">
          <a:xfrm>
            <a:off x="3675063" y="4437063"/>
            <a:ext cx="3849687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20000"/>
              </a:lnSpc>
              <a:buFont typeface="Wingdings" pitchFamily="2" charset="2"/>
              <a:buChar char="§"/>
            </a:pPr>
            <a:r>
              <a:rPr lang="sk-SK" altLang="sk-SK" sz="2800" b="1">
                <a:solidFill>
                  <a:srgbClr val="333399"/>
                </a:solidFill>
              </a:rPr>
              <a:t> </a:t>
            </a:r>
            <a:r>
              <a:rPr lang="sk-SK" altLang="sk-SK" sz="3200" b="1">
                <a:solidFill>
                  <a:srgbClr val="333399"/>
                </a:solidFill>
              </a:rPr>
              <a:t> Poruchy tlačiarní</a:t>
            </a:r>
            <a:endParaRPr lang="cs-CZ" altLang="sk-SK" sz="3200" b="1">
              <a:solidFill>
                <a:srgbClr val="33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8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8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800" decel="1000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8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  <p:bldP spid="3086" grpId="0"/>
      <p:bldP spid="3087" grpId="0"/>
      <p:bldP spid="3089" grpId="0"/>
      <p:bldP spid="3090" grpId="0"/>
      <p:bldP spid="3091" grpId="0"/>
      <p:bldP spid="309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8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43011" name="Text Box 8"/>
          <p:cNvSpPr txBox="1">
            <a:spLocks noChangeArrowheads="1"/>
          </p:cNvSpPr>
          <p:nvPr/>
        </p:nvSpPr>
        <p:spPr bwMode="auto">
          <a:xfrm>
            <a:off x="1079500" y="549275"/>
            <a:ext cx="8064500" cy="9350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kumimoji="1" lang="sk-SK" altLang="sk-SK" sz="2400" u="sng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LED – tlačiarne:</a:t>
            </a:r>
            <a:r>
              <a:rPr kumimoji="1" lang="sk-SK" altLang="sk-SK" sz="24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  technológia týchto tlačiarni je podobná laserovým tlačiarňam a aj ich používanie je zhodné. </a:t>
            </a:r>
          </a:p>
        </p:txBody>
      </p:sp>
      <p:sp>
        <p:nvSpPr>
          <p:cNvPr id="43012" name="Text Box 10"/>
          <p:cNvSpPr txBox="1">
            <a:spLocks noChangeArrowheads="1"/>
          </p:cNvSpPr>
          <p:nvPr/>
        </p:nvSpPr>
        <p:spPr bwMode="auto">
          <a:xfrm>
            <a:off x="1079500" y="2349500"/>
            <a:ext cx="8064500" cy="1373188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kumimoji="1" lang="sk-SK" altLang="sk-SK" sz="2400" u="sng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Voskové tlačiarne:</a:t>
            </a:r>
            <a:r>
              <a:rPr kumimoji="1" lang="sk-SK" altLang="sk-SK" sz="20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  </a:t>
            </a:r>
            <a:r>
              <a:rPr kumimoji="1" lang="sk-SK" altLang="sk-SK" sz="24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 sú podobné atramentovým tlačiarňam, na papier prskajú roztavený farebný vosk. Hodia sa k potlačovaniu fólií a lesklých materiálov. Majú veľmi kvalitný farebný výstup.</a:t>
            </a:r>
          </a:p>
        </p:txBody>
      </p:sp>
      <p:sp>
        <p:nvSpPr>
          <p:cNvPr id="43013" name="Text Box 12"/>
          <p:cNvSpPr txBox="1">
            <a:spLocks noChangeArrowheads="1"/>
          </p:cNvSpPr>
          <p:nvPr/>
        </p:nvSpPr>
        <p:spPr bwMode="auto">
          <a:xfrm>
            <a:off x="1079500" y="4408488"/>
            <a:ext cx="8064500" cy="17272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kumimoji="1" lang="sk-SK" altLang="sk-SK" sz="2400" u="sng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Tepelné tlačiarne:</a:t>
            </a:r>
            <a:r>
              <a:rPr kumimoji="1" lang="sk-SK" altLang="sk-SK" sz="20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  </a:t>
            </a:r>
            <a:r>
              <a:rPr kumimoji="1" lang="sk-SK" altLang="sk-SK" sz="24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podobné ako ihličkové tlačiarne. Namiesto ihiel však majú tepelné prvky. Tlačia na špeciálny citlivý papier. Sú absolútne tiché a môžete sa s nimi stretnúť napríklad pri vydávaní potvrdenia o zaplatení parkovného z parkovacích automatov</a:t>
            </a:r>
            <a:r>
              <a:rPr kumimoji="1" lang="sk-SK" altLang="sk-SK" sz="20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. </a:t>
            </a:r>
          </a:p>
        </p:txBody>
      </p:sp>
      <p:sp>
        <p:nvSpPr>
          <p:cNvPr id="43014" name="Text Box 13"/>
          <p:cNvSpPr txBox="1">
            <a:spLocks noChangeArrowheads="1"/>
          </p:cNvSpPr>
          <p:nvPr/>
        </p:nvSpPr>
        <p:spPr bwMode="auto">
          <a:xfrm>
            <a:off x="1079500" y="1557338"/>
            <a:ext cx="8064500" cy="43180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</a:pPr>
            <a:r>
              <a:rPr kumimoji="1" lang="sk-SK" altLang="sk-SK" sz="2400" u="sng">
                <a:solidFill>
                  <a:srgbClr val="0000FF"/>
                </a:solidFill>
                <a:ea typeface="Arial Unicode MS" pitchFamily="34" charset="-128"/>
                <a:cs typeface="Times New Roman" pitchFamily="18" charset="0"/>
              </a:rPr>
              <a:t>Elektrostatické tlačiarne:</a:t>
            </a:r>
            <a:r>
              <a:rPr kumimoji="1" lang="sk-SK" altLang="sk-SK" sz="2400">
                <a:solidFill>
                  <a:srgbClr val="333399"/>
                </a:solidFill>
                <a:ea typeface="Arial Unicode MS" pitchFamily="34" charset="-128"/>
                <a:cs typeface="Times New Roman" pitchFamily="18" charset="0"/>
              </a:rPr>
              <a:t>  potrebný špeciálny papier.</a:t>
            </a:r>
          </a:p>
        </p:txBody>
      </p:sp>
      <p:sp>
        <p:nvSpPr>
          <p:cNvPr id="19471" name="Oval 1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172450" y="6381750"/>
            <a:ext cx="828675" cy="260350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cs-CZ" altLang="sk-SK">
                <a:solidFill>
                  <a:schemeClr val="bg1"/>
                </a:solidFill>
                <a:sym typeface="Wingdings" pitchFamily="2" charset="2"/>
              </a:rPr>
              <a:t></a:t>
            </a:r>
            <a:endParaRPr lang="sk-SK" altLang="sk-SK">
              <a:solidFill>
                <a:schemeClr val="bg1"/>
              </a:solidFill>
              <a:sym typeface="Wingdings" pitchFamily="2" charset="2"/>
            </a:endParaRP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-36513" y="612775"/>
            <a:ext cx="527051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OSTATNÉ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8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45059" name="Text Box 6"/>
          <p:cNvSpPr txBox="1">
            <a:spLocks noChangeArrowheads="1"/>
          </p:cNvSpPr>
          <p:nvPr/>
        </p:nvSpPr>
        <p:spPr bwMode="auto">
          <a:xfrm>
            <a:off x="527050" y="249238"/>
            <a:ext cx="8375650" cy="11699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kumimoji="1" lang="sk-SK" altLang="sk-SK" sz="2800" b="1">
                <a:solidFill>
                  <a:srgbClr val="006600"/>
                </a:solidFill>
                <a:cs typeface="Arial" charset="0"/>
              </a:rPr>
              <a:t>   </a:t>
            </a:r>
            <a:r>
              <a:rPr kumimoji="1" lang="sk-SK" altLang="sk-SK" sz="2800" b="1">
                <a:solidFill>
                  <a:srgbClr val="0000FF"/>
                </a:solidFill>
                <a:cs typeface="Arial" charset="0"/>
              </a:rPr>
              <a:t>3D tlač</a:t>
            </a:r>
          </a:p>
          <a:p>
            <a:pPr algn="r" eaLnBrk="1" hangingPunct="1">
              <a:spcBef>
                <a:spcPct val="50000"/>
              </a:spcBef>
            </a:pPr>
            <a:r>
              <a:rPr kumimoji="1" lang="sk-SK" altLang="sk-SK" sz="2800" b="1">
                <a:solidFill>
                  <a:srgbClr val="0000FF"/>
                </a:solidFill>
                <a:cs typeface="Arial" charset="0"/>
              </a:rPr>
              <a:t>– tlačiareň, ktorá tlačí trojrozmerné predmety ?!</a:t>
            </a:r>
          </a:p>
        </p:txBody>
      </p:sp>
      <p:sp>
        <p:nvSpPr>
          <p:cNvPr id="45060" name="Text Box 7"/>
          <p:cNvSpPr txBox="1">
            <a:spLocks noChangeArrowheads="1"/>
          </p:cNvSpPr>
          <p:nvPr/>
        </p:nvSpPr>
        <p:spPr bwMode="auto">
          <a:xfrm>
            <a:off x="971550" y="1389063"/>
            <a:ext cx="7948613" cy="172878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/>
          <a:lstStyle/>
          <a:p>
            <a:pPr algn="just" eaLnBrk="1" hangingPunct="1">
              <a:spcBef>
                <a:spcPct val="50000"/>
              </a:spcBef>
            </a:pPr>
            <a:r>
              <a:rPr kumimoji="1" lang="sk-SK" altLang="sk-SK" sz="2400">
                <a:solidFill>
                  <a:srgbClr val="000099"/>
                </a:solidFill>
              </a:rPr>
              <a:t>Táto tlačiareň dokáže vytlačiť nejaký predmet v troch dimenziách. Oproti klasickej dvojrozmernej tlači nie sú pri 3D tlačiarňach jediným rozdielom len počiatočné a prevádzkové náklady.</a:t>
            </a:r>
          </a:p>
        </p:txBody>
      </p:sp>
      <p:grpSp>
        <p:nvGrpSpPr>
          <p:cNvPr id="20488" name="Group 8"/>
          <p:cNvGrpSpPr>
            <a:grpSpLocks/>
          </p:cNvGrpSpPr>
          <p:nvPr/>
        </p:nvGrpSpPr>
        <p:grpSpPr bwMode="auto">
          <a:xfrm>
            <a:off x="6227763" y="3117850"/>
            <a:ext cx="2736850" cy="3048000"/>
            <a:chOff x="0" y="624"/>
            <a:chExt cx="2112" cy="1920"/>
          </a:xfrm>
        </p:grpSpPr>
        <p:pic>
          <p:nvPicPr>
            <p:cNvPr id="45065" name="Picture 9" descr="0307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624"/>
              <a:ext cx="2112" cy="17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5066" name="Text Box 10"/>
            <p:cNvSpPr txBox="1">
              <a:spLocks noChangeArrowheads="1"/>
            </p:cNvSpPr>
            <p:nvPr/>
          </p:nvSpPr>
          <p:spPr bwMode="auto">
            <a:xfrm>
              <a:off x="0" y="2352"/>
              <a:ext cx="2064" cy="192"/>
            </a:xfrm>
            <a:prstGeom prst="rect">
              <a:avLst/>
            </a:prstGeom>
            <a:noFill/>
            <a:ln w="9525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endParaRPr kumimoji="1" lang="sk-SK" altLang="sk-SK" sz="1400"/>
            </a:p>
          </p:txBody>
        </p:sp>
      </p:grpSp>
      <p:sp>
        <p:nvSpPr>
          <p:cNvPr id="45062" name="Text Box 13"/>
          <p:cNvSpPr txBox="1">
            <a:spLocks noChangeArrowheads="1"/>
          </p:cNvSpPr>
          <p:nvPr/>
        </p:nvSpPr>
        <p:spPr bwMode="auto">
          <a:xfrm>
            <a:off x="971550" y="3141663"/>
            <a:ext cx="5256213" cy="266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 eaLnBrk="1" fontAlgn="ctr" hangingPunct="1"/>
            <a:r>
              <a:rPr kumimoji="1" lang="sk-SK" altLang="sk-SK" sz="2400">
                <a:solidFill>
                  <a:srgbClr val="000099"/>
                </a:solidFill>
              </a:rPr>
              <a:t>Hoci sa to dá teraz ešte len ťažko predstaviť, vedci dúfajú, že v blízkej budúcnosti budú 3D tlačiarne v každej domácnosti.</a:t>
            </a:r>
          </a:p>
          <a:p>
            <a:pPr algn="just" eaLnBrk="1" fontAlgn="ctr" hangingPunct="1"/>
            <a:r>
              <a:rPr kumimoji="1" lang="sk-SK" altLang="sk-SK" sz="2400">
                <a:solidFill>
                  <a:srgbClr val="000099"/>
                </a:solidFill>
              </a:rPr>
              <a:t>Užívatelia potom namiesto toho, aby si kúpili napríklad držiak na poháre, si ho budú môcť doma vytlačiť. </a:t>
            </a:r>
            <a:endParaRPr lang="sk-SK" altLang="sk-SK" sz="2400">
              <a:solidFill>
                <a:srgbClr val="000099"/>
              </a:solidFill>
            </a:endParaRPr>
          </a:p>
        </p:txBody>
      </p:sp>
      <p:sp>
        <p:nvSpPr>
          <p:cNvPr id="20495" name="Oval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</a:rPr>
              <a:t>Druhy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-36513" y="612775"/>
            <a:ext cx="527051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OSTATNÉ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3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755650" y="949325"/>
            <a:ext cx="8388350" cy="489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Char char="ü"/>
            </a:pPr>
            <a:r>
              <a:rPr lang="sk-SK" altLang="sk-SK" sz="2400" b="1" i="1">
                <a:solidFill>
                  <a:srgbClr val="333399"/>
                </a:solidFill>
                <a:cs typeface="Arial" charset="0"/>
              </a:rPr>
              <a:t>rozlíšenie v DPI ( Dot Per Inch – bodov na palec),</a:t>
            </a:r>
            <a:br>
              <a:rPr lang="sk-SK" altLang="sk-SK" sz="2400" b="1" i="1">
                <a:solidFill>
                  <a:srgbClr val="333399"/>
                </a:solidFill>
                <a:cs typeface="Arial" charset="0"/>
              </a:rPr>
            </a:br>
            <a:endParaRPr lang="sk-SK" altLang="sk-SK" sz="2400" b="1" i="1">
              <a:solidFill>
                <a:srgbClr val="333399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k-SK" altLang="sk-SK" sz="2400" b="1" i="1">
                <a:solidFill>
                  <a:srgbClr val="2802CA"/>
                </a:solidFill>
                <a:cs typeface="Arial" charset="0"/>
              </a:rPr>
              <a:t>farebnosť (čierno-biele alebo farebné),</a:t>
            </a:r>
            <a:r>
              <a:rPr lang="sk-SK" altLang="sk-SK" sz="2400" b="1" i="1">
                <a:solidFill>
                  <a:srgbClr val="333399"/>
                </a:solidFill>
                <a:cs typeface="Arial" charset="0"/>
              </a:rPr>
              <a:t> </a:t>
            </a:r>
            <a:br>
              <a:rPr lang="sk-SK" altLang="sk-SK" sz="2400" b="1" i="1">
                <a:solidFill>
                  <a:srgbClr val="333399"/>
                </a:solidFill>
                <a:cs typeface="Arial" charset="0"/>
              </a:rPr>
            </a:br>
            <a:endParaRPr lang="sk-SK" altLang="sk-SK" sz="2400" b="1" i="1">
              <a:solidFill>
                <a:srgbClr val="333399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k-SK" altLang="sk-SK" sz="2400" b="1" i="1">
                <a:solidFill>
                  <a:srgbClr val="333399"/>
                </a:solidFill>
                <a:cs typeface="Arial" charset="0"/>
              </a:rPr>
              <a:t>počet zásobníkov farieb,</a:t>
            </a:r>
          </a:p>
          <a:p>
            <a:pPr eaLnBrk="1" hangingPunct="1">
              <a:buFont typeface="Wingdings" pitchFamily="2" charset="2"/>
              <a:buChar char="ü"/>
            </a:pPr>
            <a:endParaRPr lang="sk-SK" altLang="sk-SK" sz="2400" b="1" i="1">
              <a:solidFill>
                <a:srgbClr val="333399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k-SK" altLang="sk-SK" sz="2400" b="1" i="1">
                <a:solidFill>
                  <a:srgbClr val="2802CA"/>
                </a:solidFill>
                <a:cs typeface="Arial" charset="0"/>
              </a:rPr>
              <a:t>rýchlosť tlače, </a:t>
            </a:r>
            <a:br>
              <a:rPr lang="sk-SK" altLang="sk-SK" sz="2400" b="1" i="1">
                <a:solidFill>
                  <a:srgbClr val="2802CA"/>
                </a:solidFill>
                <a:cs typeface="Arial" charset="0"/>
              </a:rPr>
            </a:br>
            <a:endParaRPr lang="sk-SK" altLang="sk-SK" sz="2400" b="1" i="1">
              <a:solidFill>
                <a:srgbClr val="2802CA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sk-SK" altLang="sk-SK" sz="2400" b="1" i="1">
                <a:solidFill>
                  <a:srgbClr val="333399"/>
                </a:solidFill>
                <a:cs typeface="Arial" charset="0"/>
              </a:rPr>
              <a:t>náklady na tlač,</a:t>
            </a:r>
            <a:r>
              <a:rPr lang="cs-CZ" altLang="sk-SK" sz="2400" b="1">
                <a:solidFill>
                  <a:srgbClr val="333399"/>
                </a:solidFill>
                <a:cs typeface="Arial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cs-CZ" altLang="sk-SK" sz="2400" b="1">
              <a:solidFill>
                <a:srgbClr val="333399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altLang="sk-SK" sz="2400" b="1">
                <a:solidFill>
                  <a:srgbClr val="2802CA"/>
                </a:solidFill>
                <a:cs typeface="Arial" charset="0"/>
              </a:rPr>
              <a:t>mesačná záťaž tlače,</a:t>
            </a:r>
          </a:p>
          <a:p>
            <a:pPr eaLnBrk="1" hangingPunct="1">
              <a:buFont typeface="Wingdings" pitchFamily="2" charset="2"/>
              <a:buChar char="ü"/>
            </a:pPr>
            <a:endParaRPr lang="cs-CZ" altLang="sk-SK" sz="2400" b="1">
              <a:solidFill>
                <a:srgbClr val="2802CA"/>
              </a:solidFill>
              <a:cs typeface="Arial" charset="0"/>
            </a:endParaRPr>
          </a:p>
          <a:p>
            <a:pPr eaLnBrk="1" hangingPunct="1">
              <a:buFont typeface="Wingdings" pitchFamily="2" charset="2"/>
              <a:buChar char="ü"/>
            </a:pPr>
            <a:r>
              <a:rPr lang="cs-CZ" altLang="sk-SK" sz="2400" b="1" i="1">
                <a:solidFill>
                  <a:srgbClr val="333399"/>
                </a:solidFill>
                <a:cs typeface="Arial" charset="0"/>
              </a:rPr>
              <a:t>cena </a:t>
            </a:r>
            <a:r>
              <a:rPr lang="sk-SK" altLang="sk-SK" sz="2400" b="1" i="1">
                <a:solidFill>
                  <a:srgbClr val="333399"/>
                </a:solidFill>
                <a:cs typeface="Arial" charset="0"/>
              </a:rPr>
              <a:t>tlačiarne.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-36513" y="612775"/>
            <a:ext cx="527051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PARAMETRE</a:t>
            </a:r>
          </a:p>
        </p:txBody>
      </p:sp>
      <p:sp>
        <p:nvSpPr>
          <p:cNvPr id="21516" name="Oval 1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CC33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/>
      <p:bldP spid="215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5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827088" y="485775"/>
            <a:ext cx="3629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2800" b="1" u="sng">
                <a:solidFill>
                  <a:srgbClr val="2802CA"/>
                </a:solidFill>
              </a:rPr>
              <a:t>Najčastejšie príčiny:</a:t>
            </a:r>
            <a:endParaRPr lang="cs-CZ" altLang="sk-SK" sz="2800" b="1" u="sng">
              <a:solidFill>
                <a:srgbClr val="2802CA"/>
              </a:solidFill>
            </a:endParaRPr>
          </a:p>
        </p:txBody>
      </p:sp>
      <p:sp>
        <p:nvSpPr>
          <p:cNvPr id="49156" name="Text Box 7"/>
          <p:cNvSpPr txBox="1">
            <a:spLocks noChangeArrowheads="1"/>
          </p:cNvSpPr>
          <p:nvPr/>
        </p:nvSpPr>
        <p:spPr bwMode="auto">
          <a:xfrm>
            <a:off x="1619250" y="1435100"/>
            <a:ext cx="655161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vypnutá tlačiareň,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</a:t>
            </a:r>
            <a:r>
              <a:rPr lang="sk-SK" altLang="sk-SK" sz="2400">
                <a:solidFill>
                  <a:srgbClr val="0066CC"/>
                </a:solidFill>
              </a:rPr>
              <a:t>nesprávna inštalácia,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nesprávne zvolené tlačové médium,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</a:t>
            </a:r>
            <a:r>
              <a:rPr lang="sk-SK" altLang="sk-SK" sz="2400">
                <a:solidFill>
                  <a:srgbClr val="0066CC"/>
                </a:solidFill>
              </a:rPr>
              <a:t>poškodená páska, 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prázdny, resp. tečúci zásobník,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</a:t>
            </a:r>
            <a:r>
              <a:rPr lang="sk-SK" altLang="sk-SK" sz="2400">
                <a:solidFill>
                  <a:srgbClr val="0066CC"/>
                </a:solidFill>
              </a:rPr>
              <a:t>prázdny, resp. poškodený toner,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zaseknutý papier, </a:t>
            </a:r>
          </a:p>
          <a:p>
            <a:pPr eaLnBrk="1" hangingPunct="1">
              <a:lnSpc>
                <a:spcPct val="150000"/>
              </a:lnSpc>
              <a:buSzPct val="85000"/>
              <a:buFont typeface="Wingdings" pitchFamily="2" charset="2"/>
              <a:buChar char="ý"/>
            </a:pPr>
            <a:r>
              <a:rPr lang="sk-SK" altLang="sk-SK" sz="2400">
                <a:solidFill>
                  <a:srgbClr val="000099"/>
                </a:solidFill>
              </a:rPr>
              <a:t> </a:t>
            </a:r>
            <a:r>
              <a:rPr lang="sk-SK" altLang="sk-SK" sz="2400">
                <a:solidFill>
                  <a:srgbClr val="0066CC"/>
                </a:solidFill>
              </a:rPr>
              <a:t>preťažená tlačiareň.</a:t>
            </a:r>
            <a:endParaRPr lang="cs-CZ" altLang="sk-SK" sz="2400">
              <a:solidFill>
                <a:srgbClr val="0066CC"/>
              </a:solidFill>
            </a:endParaRP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-107950" y="620713"/>
            <a:ext cx="647700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 O R U CHY</a:t>
            </a:r>
          </a:p>
        </p:txBody>
      </p:sp>
      <p:sp>
        <p:nvSpPr>
          <p:cNvPr id="22541" name="Oval 13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/>
      <p:bldP spid="2254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-36513" y="612775"/>
            <a:ext cx="527051" cy="557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DOVIDENIA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27088" y="908050"/>
            <a:ext cx="3460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sk-SK" sz="3600" u="sng" dirty="0">
                <a:solidFill>
                  <a:srgbClr val="2802C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Zdroj informácií:</a:t>
            </a:r>
            <a:endParaRPr lang="sk-SK" sz="2800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05" name="Text Box 5"/>
          <p:cNvSpPr txBox="1">
            <a:spLocks noChangeArrowheads="1"/>
          </p:cNvSpPr>
          <p:nvPr/>
        </p:nvSpPr>
        <p:spPr bwMode="auto">
          <a:xfrm>
            <a:off x="4138613" y="2209800"/>
            <a:ext cx="4375150" cy="2555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Char char="-"/>
            </a:pPr>
            <a:r>
              <a:rPr lang="sk-SK" altLang="sk-SK" sz="3200">
                <a:solidFill>
                  <a:srgbClr val="2802CA"/>
                </a:solidFill>
              </a:rPr>
              <a:t> Internet,</a:t>
            </a:r>
          </a:p>
          <a:p>
            <a:pPr eaLnBrk="1" hangingPunct="1"/>
            <a:endParaRPr lang="sk-SK" altLang="sk-SK" sz="3200">
              <a:solidFill>
                <a:srgbClr val="2802CA"/>
              </a:solidFill>
            </a:endParaRPr>
          </a:p>
          <a:p>
            <a:pPr eaLnBrk="1" hangingPunct="1">
              <a:buFontTx/>
              <a:buChar char="-"/>
            </a:pPr>
            <a:r>
              <a:rPr lang="sk-SK" altLang="sk-SK" sz="3200">
                <a:solidFill>
                  <a:srgbClr val="2802CA"/>
                </a:solidFill>
              </a:rPr>
              <a:t> knihy, časopisy</a:t>
            </a:r>
          </a:p>
          <a:p>
            <a:pPr eaLnBrk="1" hangingPunct="1"/>
            <a:endParaRPr lang="sk-SK" altLang="sk-SK" sz="3200">
              <a:solidFill>
                <a:srgbClr val="2802CA"/>
              </a:solidFill>
            </a:endParaRPr>
          </a:p>
          <a:p>
            <a:pPr eaLnBrk="1" hangingPunct="1">
              <a:buFontTx/>
              <a:buChar char="-"/>
            </a:pPr>
            <a:r>
              <a:rPr lang="sk-SK" altLang="sk-SK" sz="3200">
                <a:solidFill>
                  <a:srgbClr val="2802CA"/>
                </a:solidFill>
              </a:rPr>
              <a:t> web stránky výrobcov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9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995738" y="1196975"/>
            <a:ext cx="1581150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Pásky</a:t>
            </a:r>
            <a:endParaRPr lang="cs-CZ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0" y="620713"/>
            <a:ext cx="43180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IHLIČKOVÉ</a:t>
            </a:r>
          </a:p>
        </p:txBody>
      </p:sp>
      <p:sp>
        <p:nvSpPr>
          <p:cNvPr id="26642" name="Oval 18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</a:rPr>
              <a:t>Návrat</a:t>
            </a:r>
          </a:p>
        </p:txBody>
      </p:sp>
      <p:pic>
        <p:nvPicPr>
          <p:cNvPr id="53254" name="Obrázok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38250" y="2565400"/>
            <a:ext cx="7366000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2" grpId="0"/>
      <p:bldP spid="2664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1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2268538" y="401638"/>
            <a:ext cx="4492625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Atramentová náplň</a:t>
            </a:r>
            <a:endParaRPr lang="cs-CZ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-36513" y="612775"/>
            <a:ext cx="527051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99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ATRAMENTOVÉ</a:t>
            </a:r>
          </a:p>
        </p:txBody>
      </p:sp>
      <p:sp>
        <p:nvSpPr>
          <p:cNvPr id="47124" name="Oval 2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</a:rPr>
              <a:t>Návrat</a:t>
            </a:r>
          </a:p>
        </p:txBody>
      </p:sp>
      <p:pic>
        <p:nvPicPr>
          <p:cNvPr id="55302" name="Obrázok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3350" y="2705100"/>
            <a:ext cx="6667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" fill="hold"/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2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5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34925" y="612775"/>
            <a:ext cx="360363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LASEROVÉ</a:t>
            </a: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3779838" y="257175"/>
            <a:ext cx="1468437" cy="70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Toner</a:t>
            </a:r>
            <a:endParaRPr lang="cs-CZ" sz="4000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5374" name="Oval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</a:rPr>
              <a:t>Návrat</a:t>
            </a:r>
          </a:p>
        </p:txBody>
      </p:sp>
      <p:pic>
        <p:nvPicPr>
          <p:cNvPr id="57350" name="Obrázok 1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6375" y="2492375"/>
            <a:ext cx="66675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" accel="50000" fill="hold">
                                          <p:stCondLst>
                                            <p:cond delay="5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3" grpId="0"/>
      <p:bldP spid="153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8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0" y="620713"/>
            <a:ext cx="527050" cy="595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 ECHNOLÓG  I  A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042988" y="549275"/>
            <a:ext cx="67500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3200" b="1">
                <a:solidFill>
                  <a:srgbClr val="000099"/>
                </a:solidFill>
              </a:rPr>
              <a:t>História</a:t>
            </a:r>
            <a:r>
              <a:rPr lang="sk-SK" altLang="sk-SK" sz="2400">
                <a:solidFill>
                  <a:srgbClr val="000099"/>
                </a:solidFill>
              </a:rPr>
              <a:t>  &gt;&gt;&gt;  r</a:t>
            </a:r>
            <a:r>
              <a:rPr lang="cs-CZ" altLang="sk-SK" sz="2400">
                <a:solidFill>
                  <a:srgbClr val="000099"/>
                </a:solidFill>
              </a:rPr>
              <a:t>ytiny, litografia a ofsetová tlač.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090613" y="1557338"/>
            <a:ext cx="7802562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3600" b="1">
                <a:solidFill>
                  <a:srgbClr val="000099"/>
                </a:solidFill>
              </a:rPr>
              <a:t>Súčasnosť</a:t>
            </a:r>
            <a:r>
              <a:rPr lang="sk-SK" altLang="sk-SK" sz="2800">
                <a:solidFill>
                  <a:srgbClr val="000099"/>
                </a:solidFill>
              </a:rPr>
              <a:t>  &gt;&gt;&gt;  rastrová tlač </a:t>
            </a:r>
            <a:r>
              <a:rPr lang="sk-SK" altLang="sk-SK" sz="2200" i="1">
                <a:solidFill>
                  <a:srgbClr val="000099"/>
                </a:solidFill>
              </a:rPr>
              <a:t>(princípom je rozklad obrazu do rôzne veľkých tlačových bodov</a:t>
            </a:r>
            <a:r>
              <a:rPr lang="cs-CZ" altLang="sk-SK" sz="2200" i="1">
                <a:solidFill>
                  <a:srgbClr val="000099"/>
                </a:solidFill>
              </a:rPr>
              <a:t>)</a:t>
            </a:r>
            <a:r>
              <a:rPr lang="cs-CZ" altLang="sk-SK" sz="2400" i="1">
                <a:solidFill>
                  <a:srgbClr val="000099"/>
                </a:solidFill>
              </a:rPr>
              <a:t>.</a:t>
            </a:r>
            <a:r>
              <a:rPr lang="cs-CZ" altLang="sk-SK" sz="2800">
                <a:solidFill>
                  <a:srgbClr val="000099"/>
                </a:solidFill>
              </a:rPr>
              <a:t> </a:t>
            </a:r>
            <a:r>
              <a:rPr lang="sk-SK" altLang="sk-SK" sz="2800">
                <a:solidFill>
                  <a:srgbClr val="000099"/>
                </a:solidFill>
              </a:rPr>
              <a:t> </a:t>
            </a:r>
            <a:endParaRPr lang="cs-CZ" altLang="sk-SK" sz="2800">
              <a:solidFill>
                <a:srgbClr val="000099"/>
              </a:solidFill>
            </a:endParaRPr>
          </a:p>
        </p:txBody>
      </p:sp>
      <p:grpSp>
        <p:nvGrpSpPr>
          <p:cNvPr id="4116" name="Group 20"/>
          <p:cNvGrpSpPr>
            <a:grpSpLocks/>
          </p:cNvGrpSpPr>
          <p:nvPr/>
        </p:nvGrpSpPr>
        <p:grpSpPr bwMode="auto">
          <a:xfrm>
            <a:off x="1116013" y="3141663"/>
            <a:ext cx="7704137" cy="1730375"/>
            <a:chOff x="703" y="1979"/>
            <a:chExt cx="4853" cy="1090"/>
          </a:xfrm>
        </p:grpSpPr>
        <p:sp>
          <p:nvSpPr>
            <p:cNvPr id="8201" name="Text Box 10"/>
            <p:cNvSpPr txBox="1">
              <a:spLocks noChangeArrowheads="1"/>
            </p:cNvSpPr>
            <p:nvPr/>
          </p:nvSpPr>
          <p:spPr bwMode="auto">
            <a:xfrm>
              <a:off x="1645" y="1979"/>
              <a:ext cx="3911" cy="10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r>
                <a:rPr lang="sk-SK" altLang="sk-SK" sz="2400">
                  <a:solidFill>
                    <a:srgbClr val="000099"/>
                  </a:solidFill>
                </a:rPr>
                <a:t>Farebná  tlač  používa  farebný model CMY - azúrová (cyan), fialová (magenta), žltá (yellow). Čierna farba bola pridaná samostatne </a:t>
              </a:r>
              <a:r>
                <a:rPr lang="sk-SK" altLang="sk-SK" sz="2400" i="1">
                  <a:solidFill>
                    <a:srgbClr val="000099"/>
                  </a:solidFill>
                </a:rPr>
                <a:t>(náklady).</a:t>
              </a:r>
              <a:endParaRPr lang="sk-SK" altLang="sk-SK" sz="2400">
                <a:solidFill>
                  <a:srgbClr val="000099"/>
                </a:solidFill>
              </a:endParaRPr>
            </a:p>
          </p:txBody>
        </p:sp>
        <p:pic>
          <p:nvPicPr>
            <p:cNvPr id="8202" name="Picture 14" descr="Model zobrazovanie CMYK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03" y="2025"/>
              <a:ext cx="850" cy="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11" name="Oval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5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1104900" y="5049838"/>
            <a:ext cx="61325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Počítač vysiela do tlačiarne:</a:t>
            </a: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		údajovú časť (tlačené znaky), </a:t>
            </a: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		riadiace znaky (spôsob tlače). </a:t>
            </a:r>
            <a:endParaRPr lang="cs-CZ" altLang="sk-SK" sz="220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7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/>
      <p:bldP spid="4105" grpId="0"/>
      <p:bldP spid="4111" grpId="0" animBg="1"/>
      <p:bldP spid="41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2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4925" y="620713"/>
            <a:ext cx="360363" cy="580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ČO</a:t>
            </a:r>
          </a:p>
          <a:p>
            <a:pPr algn="ctr" eaLnBrk="1" hangingPunct="1">
              <a:lnSpc>
                <a:spcPct val="125000"/>
              </a:lnSpc>
              <a:defRPr/>
            </a:pPr>
            <a:endParaRPr lang="sk-SK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125000"/>
              </a:lnSpc>
              <a:defRPr/>
            </a:pPr>
            <a:r>
              <a:rPr lang="sk-SK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 E </a:t>
            </a:r>
          </a:p>
          <a:p>
            <a:pPr algn="ctr" eaLnBrk="1" hangingPunct="1">
              <a:lnSpc>
                <a:spcPct val="125000"/>
              </a:lnSpc>
              <a:defRPr/>
            </a:pPr>
            <a:endParaRPr lang="sk-SK" sz="2000" b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125000"/>
              </a:lnSpc>
              <a:defRPr/>
            </a:pPr>
            <a:r>
              <a:rPr lang="sk-SK" sz="20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 L AČI AREŇ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1068388" y="2117725"/>
            <a:ext cx="8027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3200">
                <a:solidFill>
                  <a:srgbClr val="000099"/>
                </a:solidFill>
              </a:rPr>
              <a:t>- patrí medzi dôležité výstupné zariadenia, </a:t>
            </a:r>
            <a:endParaRPr lang="cs-CZ" altLang="sk-SK" sz="3200">
              <a:solidFill>
                <a:srgbClr val="000099"/>
              </a:solidFill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1055688" y="3357563"/>
            <a:ext cx="8099425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3000">
                <a:solidFill>
                  <a:srgbClr val="000099"/>
                </a:solidFill>
              </a:rPr>
              <a:t>- slúži na tlač rôznej dokumentácie od výpisu programov až po výstupy systému</a:t>
            </a:r>
            <a:r>
              <a:rPr lang="sk-SK" altLang="sk-SK" sz="2800">
                <a:solidFill>
                  <a:srgbClr val="000099"/>
                </a:solidFill>
              </a:rPr>
              <a:t> </a:t>
            </a:r>
            <a:r>
              <a:rPr lang="sk-SK" altLang="sk-SK" sz="2400" i="1">
                <a:solidFill>
                  <a:srgbClr val="000099"/>
                </a:solidFill>
              </a:rPr>
              <a:t>(napr. tlač listov, pozvánok, obrázkov, mzdových listov, atď.).</a:t>
            </a:r>
            <a:endParaRPr lang="cs-CZ" altLang="sk-SK" sz="2400" i="1">
              <a:solidFill>
                <a:srgbClr val="000099"/>
              </a:solidFill>
            </a:endParaRP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068388" y="692150"/>
            <a:ext cx="80740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3800" b="1">
                <a:solidFill>
                  <a:srgbClr val="000099"/>
                </a:solidFill>
              </a:rPr>
              <a:t>- periférne zariadenie počítača,</a:t>
            </a:r>
            <a:endParaRPr lang="cs-CZ" altLang="sk-SK" sz="3800" b="1">
              <a:solidFill>
                <a:srgbClr val="000099"/>
              </a:solidFill>
            </a:endParaRPr>
          </a:p>
        </p:txBody>
      </p:sp>
      <p:pic>
        <p:nvPicPr>
          <p:cNvPr id="10247" name="Picture 11" descr="j02857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5157788"/>
            <a:ext cx="1824037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69" name="Oval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5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3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32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2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5" grpId="0"/>
      <p:bldP spid="53257" grpId="0"/>
      <p:bldP spid="532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6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-36513" y="612775"/>
            <a:ext cx="433388" cy="382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 ENI  E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2555875" y="5084763"/>
            <a:ext cx="467042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800" b="1" u="sng">
                <a:solidFill>
                  <a:srgbClr val="0000FF"/>
                </a:solidFill>
              </a:rPr>
              <a:t>Podľa spôsobu pripojenia </a:t>
            </a:r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3059113" y="260350"/>
            <a:ext cx="3702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800" b="1" u="sng">
                <a:solidFill>
                  <a:srgbClr val="0000FF"/>
                </a:solidFill>
              </a:rPr>
              <a:t>Podľa použitia farby 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835150" y="5635625"/>
            <a:ext cx="1374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lokálne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435600" y="5635625"/>
            <a:ext cx="2674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sieťové </a:t>
            </a:r>
            <a:r>
              <a:rPr lang="sk-SK" altLang="sk-SK">
                <a:solidFill>
                  <a:srgbClr val="000099"/>
                </a:solidFill>
              </a:rPr>
              <a:t>(zdieľané)</a:t>
            </a:r>
            <a:r>
              <a:rPr lang="sk-SK" altLang="sk-SK" sz="2400">
                <a:solidFill>
                  <a:srgbClr val="000099"/>
                </a:solidFill>
              </a:rPr>
              <a:t>  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1835150" y="803275"/>
            <a:ext cx="1884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čiernobiele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5705475" y="811213"/>
            <a:ext cx="1441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farebné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2268538" y="1700213"/>
            <a:ext cx="479266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800" b="1" u="sng">
                <a:solidFill>
                  <a:srgbClr val="0000FF"/>
                </a:solidFill>
              </a:rPr>
              <a:t>Podľa spôsobu tlače znaku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2135188" y="2274888"/>
            <a:ext cx="5659437" cy="12969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lnSpc>
                <a:spcPct val="110000"/>
              </a:lnSpc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znakové - tlačia znak po znaku, </a:t>
            </a:r>
          </a:p>
          <a:p>
            <a:pPr eaLnBrk="1" hangingPunct="1">
              <a:lnSpc>
                <a:spcPct val="110000"/>
              </a:lnSpc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riadkové - tlačia celý riadok naraz, </a:t>
            </a:r>
          </a:p>
          <a:p>
            <a:pPr eaLnBrk="1" hangingPunct="1">
              <a:lnSpc>
                <a:spcPct val="110000"/>
              </a:lnSpc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stránkové - tlačia po celých stránkach. 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2268538" y="3789363"/>
            <a:ext cx="4849812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/>
            <a:r>
              <a:rPr lang="sk-SK" altLang="sk-SK" sz="2800" b="1" u="sng">
                <a:solidFill>
                  <a:srgbClr val="0000FF"/>
                </a:solidFill>
              </a:rPr>
              <a:t>Podľa pripojenia k počítaču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1835150" y="4340225"/>
            <a:ext cx="3730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paralelný 25 pinový port 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6737350" y="4340225"/>
            <a:ext cx="1117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SzPct val="50000"/>
              <a:buFontTx/>
              <a:buChar char="•"/>
            </a:pPr>
            <a:r>
              <a:rPr lang="sk-SK" altLang="sk-SK" sz="2400">
                <a:solidFill>
                  <a:srgbClr val="000099"/>
                </a:solidFill>
              </a:rPr>
              <a:t>  USB </a:t>
            </a:r>
          </a:p>
        </p:txBody>
      </p:sp>
      <p:sp>
        <p:nvSpPr>
          <p:cNvPr id="5155" name="Oval 3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4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1331913" y="835025"/>
            <a:ext cx="6769100" cy="407988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159" name="Rectangle 39"/>
          <p:cNvSpPr>
            <a:spLocks noChangeArrowheads="1"/>
          </p:cNvSpPr>
          <p:nvPr/>
        </p:nvSpPr>
        <p:spPr bwMode="auto">
          <a:xfrm>
            <a:off x="1331913" y="2276475"/>
            <a:ext cx="6769100" cy="1368425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160" name="Rectangle 40"/>
          <p:cNvSpPr>
            <a:spLocks noChangeArrowheads="1"/>
          </p:cNvSpPr>
          <p:nvPr/>
        </p:nvSpPr>
        <p:spPr bwMode="auto">
          <a:xfrm>
            <a:off x="1331913" y="4365625"/>
            <a:ext cx="6769100" cy="4318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5161" name="Rectangle 41"/>
          <p:cNvSpPr>
            <a:spLocks noChangeArrowheads="1"/>
          </p:cNvSpPr>
          <p:nvPr/>
        </p:nvSpPr>
        <p:spPr bwMode="auto">
          <a:xfrm>
            <a:off x="1331913" y="5661025"/>
            <a:ext cx="6769100" cy="431800"/>
          </a:xfrm>
          <a:prstGeom prst="rect">
            <a:avLst/>
          </a:prstGeom>
          <a:noFill/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5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7" grpId="0"/>
      <p:bldP spid="5139" grpId="0"/>
      <p:bldP spid="5140" grpId="0"/>
      <p:bldP spid="5141" grpId="0"/>
      <p:bldP spid="5142" grpId="0"/>
      <p:bldP spid="5143" grpId="0"/>
      <p:bldP spid="5144" grpId="0"/>
      <p:bldP spid="5145" grpId="0"/>
      <p:bldP spid="5146" grpId="0"/>
      <p:bldP spid="5147" grpId="0"/>
      <p:bldP spid="5148" grpId="0"/>
      <p:bldP spid="5155" grpId="0" animBg="1"/>
      <p:bldP spid="5158" grpId="0" animBg="1"/>
      <p:bldP spid="5159" grpId="0" animBg="1"/>
      <p:bldP spid="5160" grpId="0" animBg="1"/>
      <p:bldP spid="51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3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12301" name="Text Box 13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148263" y="2427288"/>
            <a:ext cx="3197225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800" b="1">
                <a:solidFill>
                  <a:srgbClr val="0000FF"/>
                </a:solidFill>
              </a:rPr>
              <a:t>A</a:t>
            </a:r>
            <a:r>
              <a:rPr lang="sk-SK" altLang="sk-SK" sz="4000">
                <a:solidFill>
                  <a:srgbClr val="0000FF"/>
                </a:solidFill>
              </a:rPr>
              <a:t>tramentové</a:t>
            </a:r>
            <a:endParaRPr lang="cs-CZ" altLang="sk-SK" sz="4000">
              <a:solidFill>
                <a:srgbClr val="0000FF"/>
              </a:solidFill>
            </a:endParaRP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-36513" y="612775"/>
            <a:ext cx="360363" cy="275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DRUHY</a:t>
            </a:r>
          </a:p>
        </p:txBody>
      </p:sp>
      <p:sp>
        <p:nvSpPr>
          <p:cNvPr id="12296" name="Text Box 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619250" y="1708150"/>
            <a:ext cx="2209800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800" b="1">
                <a:solidFill>
                  <a:srgbClr val="0000FF"/>
                </a:solidFill>
              </a:rPr>
              <a:t>I</a:t>
            </a:r>
            <a:r>
              <a:rPr lang="sk-SK" altLang="sk-SK" sz="4000">
                <a:solidFill>
                  <a:srgbClr val="0000FF"/>
                </a:solidFill>
              </a:rPr>
              <a:t>hličkové</a:t>
            </a:r>
            <a:endParaRPr lang="cs-CZ" altLang="sk-SK" sz="4000">
              <a:solidFill>
                <a:srgbClr val="0000FF"/>
              </a:solidFill>
            </a:endParaRPr>
          </a:p>
        </p:txBody>
      </p:sp>
      <p:sp>
        <p:nvSpPr>
          <p:cNvPr id="12298" name="Text Box 10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195513" y="5154613"/>
            <a:ext cx="2355850" cy="7683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4400" b="1">
                <a:solidFill>
                  <a:srgbClr val="0000FF"/>
                </a:solidFill>
              </a:rPr>
              <a:t>L</a:t>
            </a:r>
            <a:r>
              <a:rPr lang="sk-SK" altLang="sk-SK" sz="4000">
                <a:solidFill>
                  <a:srgbClr val="0000FF"/>
                </a:solidFill>
              </a:rPr>
              <a:t>aserové</a:t>
            </a:r>
            <a:endParaRPr lang="cs-CZ" altLang="sk-SK" sz="4000">
              <a:solidFill>
                <a:srgbClr val="0000FF"/>
              </a:solidFill>
            </a:endParaRPr>
          </a:p>
        </p:txBody>
      </p:sp>
      <p:sp>
        <p:nvSpPr>
          <p:cNvPr id="12299" name="Text Box 11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6516688" y="4332288"/>
            <a:ext cx="1522412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sk-SK" altLang="sk-SK" sz="3600" b="1">
                <a:solidFill>
                  <a:srgbClr val="0000FF"/>
                </a:solidFill>
              </a:rPr>
              <a:t>O</a:t>
            </a:r>
            <a:r>
              <a:rPr lang="sk-SK" altLang="sk-SK" sz="2800">
                <a:solidFill>
                  <a:srgbClr val="0000FF"/>
                </a:solidFill>
              </a:rPr>
              <a:t>statné</a:t>
            </a:r>
            <a:endParaRPr lang="cs-CZ" altLang="sk-SK" sz="2800">
              <a:solidFill>
                <a:srgbClr val="0000FF"/>
              </a:solidFill>
            </a:endParaRPr>
          </a:p>
        </p:txBody>
      </p:sp>
      <p:pic>
        <p:nvPicPr>
          <p:cNvPr id="14344" name="Picture 16" descr="LQ_59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BFBFB"/>
              </a:clrFrom>
              <a:clrTo>
                <a:srgbClr val="FBFBFB">
                  <a:alpha val="0"/>
                </a:srgbClr>
              </a:clrTo>
            </a:clrChange>
          </a:blip>
          <a:srcRect l="11015" t="5467" r="19157"/>
          <a:stretch>
            <a:fillRect/>
          </a:stretch>
        </p:blipFill>
        <p:spPr bwMode="auto">
          <a:xfrm rot="968093">
            <a:off x="2339975" y="0"/>
            <a:ext cx="2160588" cy="194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7" descr="STYLUS_C84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712924">
            <a:off x="6011863" y="692150"/>
            <a:ext cx="2233612" cy="2084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8" descr="clj2550s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879378">
            <a:off x="2484438" y="3284538"/>
            <a:ext cx="2257425" cy="179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Oval 22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11" action="ppaction://hlinksldjump"/>
              </a:rPr>
              <a:t>Obsah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/>
      <p:bldP spid="12296" grpId="0"/>
      <p:bldP spid="12298" grpId="0"/>
      <p:bldP spid="1229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8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16387" name="Text Box 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2420938"/>
            <a:ext cx="4114800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sk-SK" altLang="sk-SK" sz="4000" i="1">
                <a:solidFill>
                  <a:srgbClr val="0000FF"/>
                </a:solidFill>
                <a:latin typeface="Arial Black" pitchFamily="34" charset="0"/>
              </a:rPr>
              <a:t>P</a:t>
            </a:r>
            <a:r>
              <a:rPr lang="sk-SK" altLang="sk-SK" sz="4000">
                <a:solidFill>
                  <a:srgbClr val="0000FF"/>
                </a:solidFill>
              </a:rPr>
              <a:t>rincíp činnosti</a:t>
            </a:r>
            <a:endParaRPr lang="cs-CZ" altLang="sk-SK" sz="4000">
              <a:solidFill>
                <a:srgbClr val="0000FF"/>
              </a:solidFill>
            </a:endParaRPr>
          </a:p>
        </p:txBody>
      </p:sp>
      <p:sp>
        <p:nvSpPr>
          <p:cNvPr id="16388" name="Text Box 7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1341438"/>
            <a:ext cx="188118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sk-SK" altLang="sk-SK" sz="4000" i="1">
                <a:solidFill>
                  <a:srgbClr val="0000FF"/>
                </a:solidFill>
                <a:latin typeface="Arial Black" pitchFamily="34" charset="0"/>
              </a:rPr>
              <a:t>P</a:t>
            </a:r>
            <a:r>
              <a:rPr lang="sk-SK" altLang="sk-SK" sz="4000">
                <a:solidFill>
                  <a:srgbClr val="0000FF"/>
                </a:solidFill>
              </a:rPr>
              <a:t>opis</a:t>
            </a:r>
            <a:endParaRPr lang="cs-CZ" altLang="sk-SK" sz="4000">
              <a:solidFill>
                <a:srgbClr val="0000FF"/>
              </a:solidFill>
            </a:endParaRPr>
          </a:p>
        </p:txBody>
      </p:sp>
      <p:sp>
        <p:nvSpPr>
          <p:cNvPr id="16389" name="Text Box 8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2762250" y="3663950"/>
            <a:ext cx="5049838" cy="854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sk-SK" altLang="sk-SK" sz="4000" i="1">
                <a:solidFill>
                  <a:srgbClr val="0000FF"/>
                </a:solidFill>
                <a:latin typeface="Arial Black" pitchFamily="34" charset="0"/>
              </a:rPr>
              <a:t>V</a:t>
            </a:r>
            <a:r>
              <a:rPr lang="sk-SK" altLang="sk-SK" sz="4000">
                <a:solidFill>
                  <a:srgbClr val="0000FF"/>
                </a:solidFill>
              </a:rPr>
              <a:t>ýhody a nevýhody</a:t>
            </a:r>
            <a:endParaRPr lang="cs-CZ" altLang="sk-SK" sz="4000">
              <a:solidFill>
                <a:srgbClr val="0000FF"/>
              </a:solidFill>
            </a:endParaRPr>
          </a:p>
        </p:txBody>
      </p:sp>
      <p:pic>
        <p:nvPicPr>
          <p:cNvPr id="16390" name="Picture 18" descr="lq_630-S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EEEFF3"/>
              </a:clrFrom>
              <a:clrTo>
                <a:srgbClr val="EEEFF3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555797">
            <a:off x="2627313" y="4581525"/>
            <a:ext cx="2087562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19" descr="snimek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0425" y="188913"/>
            <a:ext cx="2952750" cy="2146300"/>
          </a:xfrm>
          <a:prstGeom prst="rect">
            <a:avLst/>
          </a:prstGeom>
          <a:noFill/>
          <a:ln w="38100" cmpd="dbl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0" y="620713"/>
            <a:ext cx="43180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IHLIČKOVÉ</a:t>
            </a:r>
          </a:p>
        </p:txBody>
      </p:sp>
      <p:sp>
        <p:nvSpPr>
          <p:cNvPr id="16393" name="Oval 24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8" action="ppaction://hlinksldjump"/>
              </a:rPr>
              <a:t>Druhy</a:t>
            </a:r>
            <a:endParaRPr lang="sk-SK" altLang="sk-SK">
              <a:solidFill>
                <a:schemeClr val="bg1"/>
              </a:solidFill>
            </a:endParaRPr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V="1">
            <a:off x="611188" y="-3124200"/>
            <a:ext cx="1439862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6410" name="Line 26"/>
          <p:cNvSpPr>
            <a:spLocks noChangeShapeType="1"/>
          </p:cNvSpPr>
          <p:nvPr/>
        </p:nvSpPr>
        <p:spPr bwMode="auto">
          <a:xfrm flipV="1">
            <a:off x="898525" y="-1971675"/>
            <a:ext cx="1439863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  <p:sp>
        <p:nvSpPr>
          <p:cNvPr id="16411" name="Line 27"/>
          <p:cNvSpPr>
            <a:spLocks noChangeShapeType="1"/>
          </p:cNvSpPr>
          <p:nvPr/>
        </p:nvSpPr>
        <p:spPr bwMode="auto">
          <a:xfrm flipV="1">
            <a:off x="1258888" y="-819150"/>
            <a:ext cx="1439862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 type="oval" w="med" len="med"/>
            <a:tailEnd type="stealth" w="lg" len="lg"/>
          </a:ln>
          <a:effectLst/>
        </p:spPr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44444E-6 L -0.00782 0.714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35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 L 0.00017 0.7138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6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5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44444E-6 L 0.00017 0.7245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64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 animBg="1"/>
      <p:bldP spid="16410" grpId="0" animBg="1"/>
      <p:bldP spid="164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6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18435" name="Text Box 8"/>
          <p:cNvSpPr txBox="1">
            <a:spLocks noChangeArrowheads="1"/>
          </p:cNvSpPr>
          <p:nvPr/>
        </p:nvSpPr>
        <p:spPr bwMode="auto">
          <a:xfrm>
            <a:off x="1258888" y="1268413"/>
            <a:ext cx="7634287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Sú to bodové, znakové tlačiarne s maximálne 24 ihličkami v tlačovej hlave. Pre tlač používajú obyčajný, alebo preklepový papier (až do 6 preklepov). </a:t>
            </a:r>
          </a:p>
          <a:p>
            <a:pPr eaLnBrk="1" hangingPunct="1"/>
            <a:endParaRPr lang="sk-SK" altLang="sk-SK" sz="2400">
              <a:solidFill>
                <a:srgbClr val="000099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66CC"/>
                </a:solidFill>
              </a:rPr>
              <a:t>Tlačia na čiernobielo prostredníctvom pásky s čiernou farbou alebo farebne prostredníctvom štvorfarebnej pásky (žltá, červená, modrá, čierna). </a:t>
            </a:r>
          </a:p>
          <a:p>
            <a:pPr eaLnBrk="1" hangingPunct="1"/>
            <a:endParaRPr lang="sk-SK" altLang="sk-SK" sz="2400">
              <a:solidFill>
                <a:srgbClr val="0066CC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Podľa kvality tlače sa delia na 9 a 24 ihličkové.</a:t>
            </a:r>
          </a:p>
        </p:txBody>
      </p:sp>
      <p:sp>
        <p:nvSpPr>
          <p:cNvPr id="13323" name="Text Box 11"/>
          <p:cNvSpPr txBox="1">
            <a:spLocks noChangeArrowheads="1"/>
          </p:cNvSpPr>
          <p:nvPr/>
        </p:nvSpPr>
        <p:spPr bwMode="auto">
          <a:xfrm>
            <a:off x="3924300" y="260350"/>
            <a:ext cx="17399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Popis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620713"/>
            <a:ext cx="43180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IHLIČKOVÉ</a:t>
            </a:r>
          </a:p>
        </p:txBody>
      </p:sp>
      <p:sp>
        <p:nvSpPr>
          <p:cNvPr id="13329" name="Oval 1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  <a:hlinkClick r:id="rId3" action="ppaction://hlinksldjump"/>
              </a:rPr>
              <a:t>Návrat</a:t>
            </a:r>
            <a:endParaRPr lang="sk-SK" altLang="sk-SK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3" grpId="0"/>
      <p:bldP spid="133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ChangeArrowheads="1"/>
          </p:cNvSpPr>
          <p:nvPr/>
        </p:nvSpPr>
        <p:spPr bwMode="auto">
          <a:xfrm>
            <a:off x="0" y="0"/>
            <a:ext cx="461963" cy="6858000"/>
          </a:xfrm>
          <a:prstGeom prst="rect">
            <a:avLst/>
          </a:prstGeom>
          <a:gradFill rotWithShape="1">
            <a:gsLst>
              <a:gs pos="0">
                <a:srgbClr val="00185E"/>
              </a:gs>
              <a:gs pos="100000">
                <a:srgbClr val="0033CC">
                  <a:alpha val="15999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/>
            <a:endParaRPr lang="sk-SK" altLang="sk-SK"/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1187450" y="1557338"/>
            <a:ext cx="7778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Tlačiacim prvkom sú ihly usporiadané v matici a umiestnené v hlave. Ihla sa vysunie a pretlačí sa cez farbiacu pásku na papier. </a:t>
            </a:r>
          </a:p>
          <a:p>
            <a:pPr eaLnBrk="1" hangingPunct="1"/>
            <a:endParaRPr lang="sk-SK" altLang="sk-SK" sz="2400">
              <a:solidFill>
                <a:srgbClr val="000099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66FF"/>
                </a:solidFill>
              </a:rPr>
              <a:t>Farebná tlač sa dosahuje vertikálnym posuvom pásky.</a:t>
            </a:r>
          </a:p>
          <a:p>
            <a:pPr eaLnBrk="1" hangingPunct="1"/>
            <a:endParaRPr lang="sk-SK" altLang="sk-SK" sz="2400">
              <a:solidFill>
                <a:srgbClr val="00CC66"/>
              </a:solidFill>
            </a:endParaRPr>
          </a:p>
          <a:p>
            <a:pPr eaLnBrk="1" hangingPunct="1"/>
            <a:r>
              <a:rPr lang="sk-SK" altLang="sk-SK" sz="2400">
                <a:solidFill>
                  <a:srgbClr val="000099"/>
                </a:solidFill>
              </a:rPr>
              <a:t>Tlač na ihličkovej  tlačiarni je možný v textovom, alebo grafickom móde. 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843213" y="333375"/>
            <a:ext cx="455453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sk-SK" sz="4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urich Ex BT" pitchFamily="34" charset="0"/>
              </a:rPr>
              <a:t>Princíp činnosti</a:t>
            </a:r>
            <a:endParaRPr lang="cs-CZ" sz="4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Zurich Ex BT" pitchFamily="34" charset="0"/>
            </a:endParaRPr>
          </a:p>
        </p:txBody>
      </p:sp>
      <p:sp>
        <p:nvSpPr>
          <p:cNvPr id="17419" name="Oval 1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885113" y="6308725"/>
            <a:ext cx="1116012" cy="333375"/>
          </a:xfrm>
          <a:prstGeom prst="ellipse">
            <a:avLst/>
          </a:prstGeom>
          <a:gradFill rotWithShape="1">
            <a:gsLst>
              <a:gs pos="0">
                <a:srgbClr val="0033CC"/>
              </a:gs>
              <a:gs pos="100000">
                <a:srgbClr val="00185E"/>
              </a:gs>
            </a:gsLst>
            <a:lin ang="5400000" scaled="1"/>
          </a:gra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sk-SK" altLang="sk-SK">
                <a:solidFill>
                  <a:schemeClr val="bg1"/>
                </a:solidFill>
              </a:rPr>
              <a:t>Návrat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0" y="620713"/>
            <a:ext cx="431800" cy="489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lnSpc>
                <a:spcPct val="125000"/>
              </a:lnSpc>
              <a:defRPr/>
            </a:pPr>
            <a:r>
              <a:rPr lang="sk-SK" sz="2800" b="1">
                <a:solidFill>
                  <a:srgbClr val="FFCC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IHLIČKOVÉ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5" grpId="0"/>
      <p:bldP spid="17419" grpId="0" animBg="1"/>
    </p:bld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1126</TotalTime>
  <Words>819</Words>
  <Application>Microsoft Office PowerPoint</Application>
  <PresentationFormat>Prezentácia na obrazovke (4:3)</PresentationFormat>
  <Paragraphs>223</Paragraphs>
  <Slides>27</Slides>
  <Notes>27</Notes>
  <HiddenSlides>0</HiddenSlides>
  <MMClips>0</MMClips>
  <ScaleCrop>false</ScaleCrop>
  <HeadingPairs>
    <vt:vector size="6" baseType="variant">
      <vt:variant>
        <vt:lpstr>Použité písma</vt:lpstr>
      </vt:variant>
      <vt:variant>
        <vt:i4>11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27</vt:i4>
      </vt:variant>
    </vt:vector>
  </HeadingPairs>
  <TitlesOfParts>
    <vt:vector size="39" baseType="lpstr">
      <vt:lpstr>Arial</vt:lpstr>
      <vt:lpstr>Calibri Light</vt:lpstr>
      <vt:lpstr>Calibri</vt:lpstr>
      <vt:lpstr>Futura XBlk BT</vt:lpstr>
      <vt:lpstr>Comic Sans MS</vt:lpstr>
      <vt:lpstr>Zurich Ex BT</vt:lpstr>
      <vt:lpstr>Wingdings</vt:lpstr>
      <vt:lpstr>Arial Black</vt:lpstr>
      <vt:lpstr>Berlin Sans FB Demi</vt:lpstr>
      <vt:lpstr>Arial Unicode MS</vt:lpstr>
      <vt:lpstr>Times New Roman</vt:lpstr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  <vt:lpstr>Snímka 11</vt:lpstr>
      <vt:lpstr>Snímka 12</vt:lpstr>
      <vt:lpstr>Snímka 13</vt:lpstr>
      <vt:lpstr>Snímka 14</vt:lpstr>
      <vt:lpstr>Snímka 15</vt:lpstr>
      <vt:lpstr>Snímka 16</vt:lpstr>
      <vt:lpstr>Snímka 17</vt:lpstr>
      <vt:lpstr>Snímka 18</vt:lpstr>
      <vt:lpstr>Snímka 19</vt:lpstr>
      <vt:lpstr>Snímka 20</vt:lpstr>
      <vt:lpstr>Snímka 21</vt:lpstr>
      <vt:lpstr>Snímka 22</vt:lpstr>
      <vt:lpstr>Snímka 23</vt:lpstr>
      <vt:lpstr>Snímka 24</vt:lpstr>
      <vt:lpstr>Snímka 25</vt:lpstr>
      <vt:lpstr>Snímka 26</vt:lpstr>
      <vt:lpstr>Snímka 27</vt:lpstr>
    </vt:vector>
  </TitlesOfParts>
  <Company>zssd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zssd</dc:creator>
  <cp:lastModifiedBy>__</cp:lastModifiedBy>
  <cp:revision>172</cp:revision>
  <dcterms:created xsi:type="dcterms:W3CDTF">2005-06-05T18:53:06Z</dcterms:created>
  <dcterms:modified xsi:type="dcterms:W3CDTF">2019-09-11T16:04:31Z</dcterms:modified>
</cp:coreProperties>
</file>