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70" r:id="rId4"/>
    <p:sldId id="260" r:id="rId5"/>
    <p:sldId id="261" r:id="rId6"/>
    <p:sldId id="262" r:id="rId7"/>
    <p:sldId id="263" r:id="rId8"/>
    <p:sldId id="264" r:id="rId9"/>
    <p:sldId id="265" r:id="rId10"/>
    <p:sldId id="276" r:id="rId11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153" autoAdjust="0"/>
    <p:restoredTop sz="90929"/>
  </p:normalViewPr>
  <p:slideViewPr>
    <p:cSldViewPr>
      <p:cViewPr varScale="1">
        <p:scale>
          <a:sx n="70" d="100"/>
          <a:sy n="70" d="100"/>
        </p:scale>
        <p:origin x="-8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Obdĺžnik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Obdĺžnik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Obdĺžnik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Obdĺžnik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á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á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Ová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22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3744-A478-41C6-B352-470D499046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AE1CE-560A-49E5-814B-947CF9815A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9C45E-1406-46A1-8DF7-098B2CFCFE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sk-SK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EA84-23DA-44AC-B796-213D0B1A2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čísla snímky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0595A2-2CEA-4769-85EB-8FDADE4D45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Zástupný symbol päty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Obdĺžnik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Obdĺžnik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Obdĺžnik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Obdĺžnik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Ová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Ová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á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á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á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20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B53B0-3C60-4483-A690-51238975A8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79DFA-5D60-4ADE-A2E1-FDE384F68D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7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29986-4B6E-4555-BD6D-1967A05E4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D8333E-39AF-42F5-9AB4-F8D1FB5297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91FF9-EB0E-4035-BFCF-F83570E4F0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vná spojnica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ovná spojnica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Obdĺžnik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á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2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čísla snímky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7EBF98-BBA7-4F31-84B2-8B78095455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äty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vná spojnica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á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Obdĺžnik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k-SK" noProof="0" smtClean="0"/>
              <a:t>Ak chcete pridať obrázok, kliknite na ikonu</a:t>
            </a:r>
            <a:endParaRPr lang="en-US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12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92BB710-6DED-4929-9711-42373E7BB8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1028" name="Zástupný symbol textu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smtClean="0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á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F188454-59B0-4F9B-A599-59B0B3E9EA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694" r:id="rId4"/>
    <p:sldLayoutId id="2147483695" r:id="rId5"/>
    <p:sldLayoutId id="2147483702" r:id="rId6"/>
    <p:sldLayoutId id="2147483696" r:id="rId7"/>
    <p:sldLayoutId id="2147483703" r:id="rId8"/>
    <p:sldLayoutId id="2147483704" r:id="rId9"/>
    <p:sldLayoutId id="2147483697" r:id="rId10"/>
    <p:sldLayoutId id="2147483698" r:id="rId11"/>
    <p:sldLayoutId id="2147483705" r:id="rId12"/>
  </p:sldLayoutIdLst>
  <p:transition>
    <p:cover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192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/>
              <a:t>         </a:t>
            </a:r>
            <a:r>
              <a:rPr lang="en-US" dirty="0" smtClean="0"/>
              <a:t>CD a DVD</a:t>
            </a:r>
            <a:endParaRPr lang="cs-CZ" dirty="0" smtClean="0"/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1857375" y="2357438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357438" y="2743200"/>
            <a:ext cx="63579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009900"/>
              </a:buClr>
              <a:buFontTx/>
              <a:buChar char="•"/>
            </a:pPr>
            <a:r>
              <a:rPr lang="sk-SK" sz="3200"/>
              <a:t> Základná charakteristika médií</a:t>
            </a:r>
          </a:p>
          <a:p>
            <a:pPr algn="l">
              <a:buClr>
                <a:srgbClr val="009900"/>
              </a:buClr>
              <a:buFontTx/>
              <a:buChar char="•"/>
            </a:pPr>
            <a:r>
              <a:rPr lang="sk-SK" sz="3200"/>
              <a:t> Stavba CD-R, CD-RW a DVD</a:t>
            </a:r>
          </a:p>
          <a:p>
            <a:pPr algn="l">
              <a:buClr>
                <a:srgbClr val="009900"/>
              </a:buClr>
              <a:buFontTx/>
              <a:buChar char="•"/>
            </a:pPr>
            <a:r>
              <a:rPr lang="sk-SK" sz="3200"/>
              <a:t> Rýchlosť otáčania</a:t>
            </a:r>
          </a:p>
          <a:p>
            <a:pPr algn="l">
              <a:buClr>
                <a:srgbClr val="009900"/>
              </a:buClr>
              <a:buFontTx/>
              <a:buChar char="•"/>
            </a:pPr>
            <a:r>
              <a:rPr lang="sk-SK" sz="3200"/>
              <a:t> Nové média + porovnanie s CD</a:t>
            </a:r>
            <a:endParaRPr lang="cs-CZ" sz="3200"/>
          </a:p>
        </p:txBody>
      </p:sp>
    </p:spTree>
  </p:cSld>
  <p:clrMapOvr>
    <a:masterClrMapping/>
  </p:clrMapOvr>
  <p:transition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Blue </a:t>
            </a:r>
            <a:r>
              <a:rPr lang="sk-SK" dirty="0" err="1" smtClean="0"/>
              <a:t>Ray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sz="1800" dirty="0" err="1" smtClean="0"/>
              <a:t>Blu-ray</a:t>
            </a:r>
            <a:r>
              <a:rPr lang="sk-SK" sz="1800" dirty="0" smtClean="0"/>
              <a:t> </a:t>
            </a:r>
            <a:r>
              <a:rPr lang="sk-SK" sz="1800" dirty="0" err="1" smtClean="0"/>
              <a:t>disc</a:t>
            </a:r>
            <a:r>
              <a:rPr lang="sk-SK" sz="1800" dirty="0" smtClean="0"/>
              <a:t>, skrátene </a:t>
            </a:r>
            <a:r>
              <a:rPr lang="sk-SK" sz="1800" dirty="0" err="1" smtClean="0"/>
              <a:t>Blu-ray</a:t>
            </a:r>
            <a:r>
              <a:rPr lang="sk-SK" sz="1800" dirty="0" smtClean="0"/>
              <a:t> alebo BD (niekedy chybne BR), je disk na prehrávanie videa, konkrétne formátov MPEG-2. </a:t>
            </a:r>
          </a:p>
          <a:p>
            <a:r>
              <a:rPr lang="sk-SK" sz="1800" dirty="0" smtClean="0"/>
              <a:t>Spoločnosti Sony a Philips na úplnom začiatku vývoja nového formátu vychádzali z dvoch technológií, ktoré využívali modrý laser.</a:t>
            </a:r>
          </a:p>
          <a:p>
            <a:r>
              <a:rPr lang="sk-SK" sz="1800" dirty="0" smtClean="0"/>
              <a:t> </a:t>
            </a:r>
            <a:r>
              <a:rPr lang="sk-SK" sz="1800" dirty="0" err="1" smtClean="0"/>
              <a:t>Blu-ray</a:t>
            </a:r>
            <a:r>
              <a:rPr lang="sk-SK" sz="1800" dirty="0" smtClean="0"/>
              <a:t> disk má rovnaké fyzické parametre ako CD či DVD (12 cm či 8 cm v priemere a hrúbka 1,2 mm), ale rozdiel oproti starším kamarátom spočíva v modrom </a:t>
            </a:r>
            <a:r>
              <a:rPr lang="sk-SK" sz="1800" dirty="0" err="1" smtClean="0"/>
              <a:t>lasere</a:t>
            </a:r>
            <a:r>
              <a:rPr lang="sk-SK" sz="1800" dirty="0" smtClean="0"/>
              <a:t>: kým červená laserová dióda v prípade bežných CD či DVD prehrávačov využíva laser s vlnovou dĺžkou 650 </a:t>
            </a:r>
            <a:r>
              <a:rPr lang="sk-SK" sz="1800" dirty="0" err="1" smtClean="0"/>
              <a:t>nanometrov</a:t>
            </a:r>
            <a:r>
              <a:rPr lang="sk-SK" sz="1800" dirty="0" smtClean="0"/>
              <a:t>, modrý laser v prípade </a:t>
            </a:r>
            <a:r>
              <a:rPr lang="sk-SK" sz="1800" dirty="0" err="1" smtClean="0"/>
              <a:t>Blu-ray</a:t>
            </a:r>
            <a:r>
              <a:rPr lang="sk-SK" sz="1800" dirty="0" smtClean="0"/>
              <a:t> prehrávača má iba 405 </a:t>
            </a:r>
            <a:r>
              <a:rPr lang="sk-SK" sz="1800" dirty="0" err="1" smtClean="0"/>
              <a:t>nanometrov</a:t>
            </a:r>
            <a:r>
              <a:rPr lang="sk-SK" sz="1800" dirty="0" smtClean="0"/>
              <a:t>. Vďaka tomu dokáže čítať aj oveľa hustejšie zapísané dáta, ktorých sa tak na plochu disku zmestí približne 5-krát viac. Ak o porovnáme s kapacitou DVD 4,7 GB, </a:t>
            </a:r>
            <a:r>
              <a:rPr lang="sk-SK" sz="1800" dirty="0" err="1" smtClean="0"/>
              <a:t>Blu-ray</a:t>
            </a:r>
            <a:r>
              <a:rPr lang="sk-SK" sz="1800" dirty="0" smtClean="0"/>
              <a:t> disk obsiahne až 25 GB dát na jednu vrstvu.</a:t>
            </a:r>
          </a:p>
          <a:p>
            <a:endParaRPr lang="sk-SK" sz="1800" dirty="0"/>
          </a:p>
        </p:txBody>
      </p:sp>
    </p:spTree>
  </p:cSld>
  <p:clrMapOvr>
    <a:masterClrMapping/>
  </p:clrMapOvr>
  <p:transition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5344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Princíp činnosti a charakteristika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524000"/>
            <a:ext cx="7772400" cy="49530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mtClean="0"/>
              <a:t>Čítanie pomocou laserového lúču</a:t>
            </a:r>
          </a:p>
          <a:p>
            <a:pPr>
              <a:buClr>
                <a:srgbClr val="009900"/>
              </a:buClr>
            </a:pPr>
            <a:r>
              <a:rPr lang="sk-SK" smtClean="0"/>
              <a:t>Záznam je tvorený rôzne dlhými jamkami </a:t>
            </a:r>
            <a:r>
              <a:rPr lang="en-US" smtClean="0"/>
              <a:t>(</a:t>
            </a:r>
            <a:r>
              <a:rPr lang="sk-SK" smtClean="0"/>
              <a:t>pit</a:t>
            </a:r>
            <a:r>
              <a:rPr lang="en-US" smtClean="0"/>
              <a:t>)</a:t>
            </a:r>
            <a:r>
              <a:rPr lang="sk-SK" smtClean="0"/>
              <a:t> a medzerami </a:t>
            </a:r>
          </a:p>
          <a:p>
            <a:pPr>
              <a:buClr>
                <a:srgbClr val="009900"/>
              </a:buClr>
            </a:pPr>
            <a:r>
              <a:rPr lang="sk-SK" smtClean="0"/>
              <a:t>Formát dát – ISO 9660</a:t>
            </a:r>
          </a:p>
          <a:p>
            <a:pPr>
              <a:buClr>
                <a:srgbClr val="009900"/>
              </a:buClr>
            </a:pPr>
            <a:r>
              <a:rPr lang="sk-SK" smtClean="0"/>
              <a:t>Výroba – lisovanie</a:t>
            </a:r>
            <a:r>
              <a:rPr lang="en-US" smtClean="0"/>
              <a:t>, </a:t>
            </a:r>
            <a:r>
              <a:rPr lang="sk-SK" smtClean="0"/>
              <a:t>napaľovanie </a:t>
            </a:r>
          </a:p>
          <a:p>
            <a:pPr>
              <a:buClr>
                <a:srgbClr val="009900"/>
              </a:buClr>
            </a:pPr>
            <a:r>
              <a:rPr lang="sk-SK" smtClean="0"/>
              <a:t>Kapacita disku</a:t>
            </a:r>
            <a:endParaRPr lang="en-US" smtClean="0"/>
          </a:p>
          <a:p>
            <a:pPr>
              <a:buClr>
                <a:srgbClr val="009900"/>
              </a:buClr>
              <a:buFontTx/>
              <a:buNone/>
            </a:pPr>
            <a:endParaRPr lang="cs-CZ" smtClean="0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762000" y="121920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54102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rgbClr val="009900"/>
                </a:solidFill>
              </a:rPr>
              <a:t>Parametre CD a DVD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981200"/>
            <a:ext cx="8929687" cy="45720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mtClean="0"/>
              <a:t>Priemer</a:t>
            </a:r>
            <a:r>
              <a:rPr lang="en-US" smtClean="0"/>
              <a:t>:</a:t>
            </a:r>
            <a:r>
              <a:rPr lang="sk-SK" smtClean="0"/>
              <a:t> CD - 12 cm a DVD - 12 cm</a:t>
            </a:r>
          </a:p>
          <a:p>
            <a:pPr>
              <a:buClr>
                <a:srgbClr val="009900"/>
              </a:buClr>
            </a:pPr>
            <a:r>
              <a:rPr lang="sk-SK" smtClean="0"/>
              <a:t>Hrúbka</a:t>
            </a:r>
            <a:r>
              <a:rPr lang="en-US" smtClean="0"/>
              <a:t>:</a:t>
            </a:r>
            <a:r>
              <a:rPr lang="sk-SK" smtClean="0"/>
              <a:t> CD - 1.6 mm a DVD - 0.6 mm</a:t>
            </a:r>
          </a:p>
          <a:p>
            <a:pPr>
              <a:buClr>
                <a:srgbClr val="009900"/>
              </a:buClr>
            </a:pPr>
            <a:r>
              <a:rPr lang="sk-SK" smtClean="0"/>
              <a:t>Vzdialenosť stôp</a:t>
            </a:r>
            <a:r>
              <a:rPr lang="en-US" smtClean="0"/>
              <a:t>:</a:t>
            </a:r>
            <a:r>
              <a:rPr lang="sk-SK" smtClean="0"/>
              <a:t> CD - 1.6 </a:t>
            </a:r>
            <a:r>
              <a:rPr lang="en-GB" smtClean="0">
                <a:cs typeface="Arial" charset="0"/>
              </a:rPr>
              <a:t>µ</a:t>
            </a:r>
            <a:r>
              <a:rPr lang="sk-SK" smtClean="0"/>
              <a:t>m a DVD - 0.7</a:t>
            </a:r>
            <a:r>
              <a:rPr lang="en-GB" smtClean="0">
                <a:cs typeface="Arial" charset="0"/>
              </a:rPr>
              <a:t>µ</a:t>
            </a:r>
            <a:r>
              <a:rPr lang="sk-SK" smtClean="0"/>
              <a:t>m</a:t>
            </a:r>
          </a:p>
          <a:p>
            <a:pPr>
              <a:buClr>
                <a:srgbClr val="009900"/>
              </a:buClr>
            </a:pPr>
            <a:r>
              <a:rPr lang="sk-SK" smtClean="0"/>
              <a:t>Šírka pitu </a:t>
            </a:r>
            <a:r>
              <a:rPr lang="en-US" smtClean="0"/>
              <a:t>(jamky):</a:t>
            </a:r>
            <a:r>
              <a:rPr lang="sk-SK" smtClean="0"/>
              <a:t> CD - 0.6 </a:t>
            </a:r>
            <a:r>
              <a:rPr lang="en-GB" smtClean="0">
                <a:cs typeface="Arial" charset="0"/>
              </a:rPr>
              <a:t>µ</a:t>
            </a:r>
            <a:r>
              <a:rPr lang="sk-SK" smtClean="0"/>
              <a:t>m a DVD - 0.26 </a:t>
            </a:r>
            <a:r>
              <a:rPr lang="en-GB" smtClean="0">
                <a:cs typeface="Arial" charset="0"/>
              </a:rPr>
              <a:t>µ</a:t>
            </a:r>
            <a:r>
              <a:rPr lang="sk-SK" smtClean="0"/>
              <a:t>m</a:t>
            </a:r>
          </a:p>
          <a:p>
            <a:pPr>
              <a:buClr>
                <a:srgbClr val="009900"/>
              </a:buClr>
            </a:pPr>
            <a:r>
              <a:rPr lang="sk-SK" smtClean="0"/>
              <a:t>Vln. Dĺžka laseru</a:t>
            </a:r>
            <a:r>
              <a:rPr lang="en-US" smtClean="0"/>
              <a:t>:</a:t>
            </a:r>
            <a:r>
              <a:rPr lang="sk-SK" smtClean="0"/>
              <a:t> CD - 780 nm a DVD - 650 </a:t>
            </a:r>
            <a:r>
              <a:rPr lang="en-US" smtClean="0"/>
              <a:t>n</a:t>
            </a:r>
            <a:r>
              <a:rPr lang="sk-SK" smtClean="0"/>
              <a:t>m</a:t>
            </a:r>
            <a:endParaRPr lang="en-US" smtClean="0"/>
          </a:p>
          <a:p>
            <a:pPr>
              <a:buClr>
                <a:srgbClr val="009900"/>
              </a:buClr>
            </a:pPr>
            <a:r>
              <a:rPr lang="sk-SK" smtClean="0"/>
              <a:t>Počet vrstiev</a:t>
            </a:r>
            <a:r>
              <a:rPr lang="en-US" smtClean="0"/>
              <a:t>:</a:t>
            </a:r>
            <a:r>
              <a:rPr lang="sk-SK" smtClean="0"/>
              <a:t> CD - 1 a DVD - 1, 2</a:t>
            </a:r>
          </a:p>
          <a:p>
            <a:pPr>
              <a:buClr>
                <a:srgbClr val="009900"/>
              </a:buClr>
            </a:pPr>
            <a:r>
              <a:rPr lang="sk-SK" smtClean="0"/>
              <a:t>Kapacita</a:t>
            </a:r>
            <a:r>
              <a:rPr lang="en-US" smtClean="0"/>
              <a:t>:</a:t>
            </a:r>
            <a:r>
              <a:rPr lang="sk-SK" smtClean="0"/>
              <a:t> CD - max. 700 MB a DVD - max. </a:t>
            </a:r>
            <a:r>
              <a:rPr lang="en-US" smtClean="0"/>
              <a:t>17 </a:t>
            </a:r>
            <a:r>
              <a:rPr lang="sk-SK" smtClean="0"/>
              <a:t>GB (2 vrstvy z oboch strán)</a:t>
            </a:r>
            <a:endParaRPr lang="cs-CZ" smtClean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714375" y="1357313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382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Normy a fyzická štruktúra dát</a:t>
            </a:r>
            <a:r>
              <a:rPr lang="en-US" smtClean="0">
                <a:solidFill>
                  <a:srgbClr val="009900"/>
                </a:solidFill>
              </a:rPr>
              <a:t> (CD)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981200"/>
            <a:ext cx="83820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mtClean="0"/>
              <a:t>CD-DA </a:t>
            </a:r>
            <a:r>
              <a:rPr lang="en-US" smtClean="0"/>
              <a:t>(Compact Disc – Digital Audio)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CD-ROM (Compact Disc – Read only memory)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CD-I (Compact Disc – Interactive)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CD-ROM XA (</a:t>
            </a:r>
            <a:r>
              <a:rPr lang="sk-SK" smtClean="0"/>
              <a:t>eXtended</a:t>
            </a:r>
            <a:r>
              <a:rPr lang="en-US" smtClean="0"/>
              <a:t> Architecture)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CD-Plus (CD Extra, Enhanced CD)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CD-R (CD Recordable)</a:t>
            </a:r>
          </a:p>
          <a:p>
            <a:pPr>
              <a:buClr>
                <a:srgbClr val="009900"/>
              </a:buClr>
            </a:pPr>
            <a:r>
              <a:rPr lang="en-US" smtClean="0"/>
              <a:t>CD-RW (Re-Writeable)</a:t>
            </a:r>
          </a:p>
          <a:p>
            <a:pPr>
              <a:buClr>
                <a:srgbClr val="009900"/>
              </a:buClr>
            </a:pPr>
            <a:endParaRPr lang="cs-CZ" smtClean="0"/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785813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Normy a fyzická štruktúra dát</a:t>
            </a:r>
            <a:r>
              <a:rPr lang="en-US" smtClean="0">
                <a:solidFill>
                  <a:srgbClr val="009900"/>
                </a:solidFill>
              </a:rPr>
              <a:t> (DVD)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en-US" smtClean="0"/>
              <a:t>DVD (Digital Versatile Disc)</a:t>
            </a:r>
          </a:p>
          <a:p>
            <a:pPr>
              <a:buClr>
                <a:srgbClr val="009900"/>
              </a:buClr>
            </a:pPr>
            <a:r>
              <a:rPr lang="en-US" smtClean="0"/>
              <a:t>DVD (Digital Video Disc)</a:t>
            </a:r>
          </a:p>
          <a:p>
            <a:pPr>
              <a:buClr>
                <a:srgbClr val="009900"/>
              </a:buClr>
            </a:pPr>
            <a:r>
              <a:rPr lang="en-US" smtClean="0"/>
              <a:t>DVD-ROM (DVD – Read only memory)</a:t>
            </a:r>
          </a:p>
          <a:p>
            <a:pPr>
              <a:buClr>
                <a:srgbClr val="009900"/>
              </a:buClr>
            </a:pPr>
            <a:r>
              <a:rPr lang="en-US" smtClean="0"/>
              <a:t>DVD-R (DVD Recordable)</a:t>
            </a:r>
          </a:p>
          <a:p>
            <a:pPr>
              <a:buClr>
                <a:srgbClr val="009900"/>
              </a:buClr>
            </a:pPr>
            <a:r>
              <a:rPr lang="en-US" smtClean="0"/>
              <a:t>DVD-RW (Re-Writeable)</a:t>
            </a:r>
            <a:endParaRPr lang="sk-SK" smtClean="0"/>
          </a:p>
          <a:p>
            <a:pPr>
              <a:buClr>
                <a:srgbClr val="009900"/>
              </a:buClr>
            </a:pPr>
            <a:r>
              <a:rPr lang="sk-SK" smtClean="0"/>
              <a:t>Hybrid DVD</a:t>
            </a:r>
          </a:p>
          <a:p>
            <a:pPr>
              <a:buClr>
                <a:srgbClr val="009900"/>
              </a:buClr>
            </a:pPr>
            <a:r>
              <a:rPr lang="sk-SK" smtClean="0"/>
              <a:t>DVD-Audio </a:t>
            </a:r>
            <a:endParaRPr lang="en-US" smtClean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571500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Zloženie CD-R</a:t>
            </a:r>
            <a:r>
              <a:rPr lang="sk-SK" smtClean="0"/>
              <a:t> </a:t>
            </a:r>
            <a:endParaRPr lang="cs-CZ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z="2800" smtClean="0"/>
              <a:t>Ochranná lakovaná vrstva</a:t>
            </a:r>
          </a:p>
          <a:p>
            <a:pPr>
              <a:buClr>
                <a:srgbClr val="009900"/>
              </a:buClr>
            </a:pPr>
            <a:r>
              <a:rPr lang="sk-SK" sz="2800" smtClean="0"/>
              <a:t>Reflexná fólia - zlato alebo striebro</a:t>
            </a:r>
          </a:p>
          <a:p>
            <a:pPr>
              <a:buClr>
                <a:srgbClr val="009900"/>
              </a:buClr>
            </a:pPr>
            <a:r>
              <a:rPr lang="sk-SK" sz="2800" smtClean="0"/>
              <a:t>Záznamová vrstva</a:t>
            </a:r>
          </a:p>
          <a:p>
            <a:pPr>
              <a:buClr>
                <a:srgbClr val="009900"/>
              </a:buClr>
            </a:pPr>
            <a:r>
              <a:rPr lang="sk-SK" sz="2800" smtClean="0"/>
              <a:t>Predlisovaná drážka</a:t>
            </a:r>
          </a:p>
          <a:p>
            <a:pPr>
              <a:buClr>
                <a:srgbClr val="009900"/>
              </a:buClr>
            </a:pPr>
            <a:r>
              <a:rPr lang="sk-SK" sz="2800" smtClean="0"/>
              <a:t>Základ disku</a:t>
            </a:r>
            <a:endParaRPr lang="cs-CZ" sz="2800" smtClean="0"/>
          </a:p>
        </p:txBody>
      </p:sp>
      <p:pic>
        <p:nvPicPr>
          <p:cNvPr id="14340" name="Picture 8" descr="Řez CD-R médie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00600" y="2438400"/>
            <a:ext cx="3962400" cy="2992438"/>
          </a:xfrm>
          <a:noFill/>
        </p:spPr>
      </p:pic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785813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pic>
        <p:nvPicPr>
          <p:cNvPr id="14342" name="Picture 10" descr="Výkon laser CD-R vypalovačk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5562600"/>
            <a:ext cx="1874838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4724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Zloženie CD-RW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z="2800" smtClean="0"/>
              <a:t>Podobné s CD-R</a:t>
            </a:r>
          </a:p>
          <a:p>
            <a:pPr>
              <a:buClr>
                <a:srgbClr val="009900"/>
              </a:buClr>
            </a:pPr>
            <a:r>
              <a:rPr lang="sk-SK" sz="2800" smtClean="0"/>
              <a:t>Dielektrická vrstva - silikón, zinok, kyslík a síra</a:t>
            </a:r>
            <a:endParaRPr lang="en-US" sz="2800" smtClean="0"/>
          </a:p>
          <a:p>
            <a:pPr>
              <a:buClr>
                <a:srgbClr val="009900"/>
              </a:buClr>
            </a:pPr>
            <a:r>
              <a:rPr lang="sk-SK" sz="2800" smtClean="0"/>
              <a:t>Záznamový film - striebra, antimónu, india a telúru</a:t>
            </a:r>
            <a:endParaRPr lang="cs-CZ" sz="2800" smtClean="0"/>
          </a:p>
        </p:txBody>
      </p:sp>
      <p:pic>
        <p:nvPicPr>
          <p:cNvPr id="15364" name="Picture 6" descr="rez CD-RW médio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209800"/>
            <a:ext cx="4114800" cy="3352800"/>
          </a:xfrm>
          <a:noFill/>
        </p:spPr>
      </p:pic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785813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pic>
        <p:nvPicPr>
          <p:cNvPr id="15366" name="Picture 7" descr="výkon laser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5181600"/>
            <a:ext cx="1828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lipsa 8"/>
          <p:cNvSpPr>
            <a:spLocks noChangeArrowheads="1"/>
          </p:cNvSpPr>
          <p:nvPr/>
        </p:nvSpPr>
        <p:spPr bwMode="auto">
          <a:xfrm>
            <a:off x="5286375" y="4214813"/>
            <a:ext cx="1500188" cy="1214437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5715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Zloženie DVD-R a RW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905000"/>
            <a:ext cx="84582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sk-SK" smtClean="0"/>
              <a:t>Podobná technológia ako pri CD-R a CD-RW</a:t>
            </a:r>
            <a:r>
              <a:rPr lang="en-US" smtClean="0"/>
              <a:t>, pou</a:t>
            </a:r>
            <a:r>
              <a:rPr lang="sk-SK" smtClean="0"/>
              <a:t>žíva sa aj vrchná polykarbonátová vrstva</a:t>
            </a:r>
          </a:p>
          <a:p>
            <a:pPr>
              <a:buClr>
                <a:srgbClr val="009900"/>
              </a:buClr>
            </a:pPr>
            <a:r>
              <a:rPr lang="sk-SK" smtClean="0"/>
              <a:t>Rozdielna mechanika - používa laser s vlnovou dĺžkou 650 nm</a:t>
            </a:r>
            <a:br>
              <a:rPr lang="sk-SK" smtClean="0"/>
            </a:br>
            <a:endParaRPr lang="cs-CZ" smtClean="0"/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785813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grpSp>
        <p:nvGrpSpPr>
          <p:cNvPr id="16390" name="Skupina 19"/>
          <p:cNvGrpSpPr>
            <a:grpSpLocks/>
          </p:cNvGrpSpPr>
          <p:nvPr/>
        </p:nvGrpSpPr>
        <p:grpSpPr bwMode="auto">
          <a:xfrm>
            <a:off x="928688" y="3786188"/>
            <a:ext cx="5857875" cy="1720850"/>
            <a:chOff x="928662" y="3786190"/>
            <a:chExt cx="5857916" cy="1720160"/>
          </a:xfrm>
        </p:grpSpPr>
        <p:sp>
          <p:nvSpPr>
            <p:cNvPr id="16391" name="Elipsa 6"/>
            <p:cNvSpPr>
              <a:spLocks noChangeArrowheads="1"/>
            </p:cNvSpPr>
            <p:nvPr/>
          </p:nvSpPr>
          <p:spPr bwMode="auto">
            <a:xfrm>
              <a:off x="5286380" y="4071942"/>
              <a:ext cx="1500198" cy="114300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6392" name="Elipsa 7"/>
            <p:cNvSpPr>
              <a:spLocks noChangeArrowheads="1"/>
            </p:cNvSpPr>
            <p:nvPr/>
          </p:nvSpPr>
          <p:spPr bwMode="auto">
            <a:xfrm>
              <a:off x="5286380" y="3786190"/>
              <a:ext cx="1500198" cy="1214446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cxnSp>
          <p:nvCxnSpPr>
            <p:cNvPr id="16393" name="Přímá spojovací šipka 10"/>
            <p:cNvCxnSpPr>
              <a:cxnSpLocks noChangeShapeType="1"/>
            </p:cNvCxnSpPr>
            <p:nvPr/>
          </p:nvCxnSpPr>
          <p:spPr bwMode="auto">
            <a:xfrm rot="10800000" flipV="1">
              <a:off x="4214810" y="4287844"/>
              <a:ext cx="1428760" cy="92710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394" name="Přímá spojovací šipka 12"/>
            <p:cNvCxnSpPr>
              <a:cxnSpLocks noChangeShapeType="1"/>
            </p:cNvCxnSpPr>
            <p:nvPr/>
          </p:nvCxnSpPr>
          <p:spPr bwMode="auto">
            <a:xfrm rot="10800000" flipV="1">
              <a:off x="4214810" y="5214950"/>
              <a:ext cx="1285884" cy="7143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" name="Přímá spojovací šipka 15"/>
            <p:cNvCxnSpPr/>
            <p:nvPr/>
          </p:nvCxnSpPr>
          <p:spPr bwMode="auto">
            <a:xfrm rot="10800000">
              <a:off x="4214810" y="4857322"/>
              <a:ext cx="1285884" cy="1587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6" name="TextovéPole 16"/>
            <p:cNvSpPr txBox="1">
              <a:spLocks noChangeArrowheads="1"/>
            </p:cNvSpPr>
            <p:nvPr/>
          </p:nvSpPr>
          <p:spPr bwMode="auto">
            <a:xfrm>
              <a:off x="928662" y="4429132"/>
              <a:ext cx="3357586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sk-SK" sz="1600"/>
                <a:t/>
              </a:r>
              <a:br>
                <a:rPr lang="sk-SK" sz="1600"/>
              </a:br>
              <a:r>
                <a:rPr lang="sk-SK" sz="1600"/>
                <a:t>                            </a:t>
              </a:r>
              <a:r>
                <a:rPr lang="sk-SK" sz="1800"/>
                <a:t>Záznamová vrstva</a:t>
              </a:r>
              <a:br>
                <a:rPr lang="sk-SK" sz="1800"/>
              </a:br>
              <a:r>
                <a:rPr lang="sk-SK" sz="1200"/>
                <a:t> </a:t>
              </a:r>
              <a:r>
                <a:rPr lang="sk-SK" sz="1600"/>
                <a:t/>
              </a:r>
              <a:br>
                <a:rPr lang="sk-SK" sz="1600"/>
              </a:br>
              <a:r>
                <a:rPr lang="sk-SK" sz="1800"/>
                <a:t>                Polykarbonátová vrstva</a:t>
              </a:r>
            </a:p>
          </p:txBody>
        </p:sp>
      </p:grpSp>
    </p:spTree>
  </p:cSld>
  <p:clrMapOvr>
    <a:masterClrMapping/>
  </p:clrMapOvr>
  <p:transition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162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mtClean="0">
                <a:solidFill>
                  <a:srgbClr val="009900"/>
                </a:solidFill>
              </a:rPr>
              <a:t>Záznamová vrstva </a:t>
            </a:r>
            <a:r>
              <a:rPr lang="en-US" smtClean="0">
                <a:solidFill>
                  <a:srgbClr val="009900"/>
                </a:solidFill>
              </a:rPr>
              <a:t>(</a:t>
            </a:r>
            <a:r>
              <a:rPr lang="sk-SK" smtClean="0">
                <a:solidFill>
                  <a:srgbClr val="009900"/>
                </a:solidFill>
              </a:rPr>
              <a:t>farbivo</a:t>
            </a:r>
            <a:r>
              <a:rPr lang="en-US" smtClean="0">
                <a:solidFill>
                  <a:srgbClr val="009900"/>
                </a:solidFill>
              </a:rPr>
              <a:t>)</a:t>
            </a:r>
            <a:endParaRPr lang="cs-CZ" smtClean="0">
              <a:solidFill>
                <a:srgbClr val="0099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buClr>
                <a:srgbClr val="009900"/>
              </a:buClr>
            </a:pPr>
            <a:r>
              <a:rPr lang="en-GB" smtClean="0">
                <a:solidFill>
                  <a:srgbClr val="000000"/>
                </a:solidFill>
                <a:cs typeface="Arial" charset="0"/>
              </a:rPr>
              <a:t>Cyanine</a:t>
            </a:r>
            <a:r>
              <a:rPr lang="sk-SK" smtClean="0">
                <a:solidFill>
                  <a:srgbClr val="000000"/>
                </a:solidFill>
              </a:rPr>
              <a:t> - modrá</a:t>
            </a:r>
            <a:r>
              <a:rPr lang="cs-CZ" smtClean="0">
                <a:solidFill>
                  <a:srgbClr val="000000"/>
                </a:solidFill>
              </a:rPr>
              <a:t> </a:t>
            </a:r>
            <a:endParaRPr lang="sk-SK" smtClean="0"/>
          </a:p>
          <a:p>
            <a:pPr>
              <a:buClr>
                <a:srgbClr val="009900"/>
              </a:buClr>
            </a:pPr>
            <a:r>
              <a:rPr lang="en-GB" smtClean="0">
                <a:solidFill>
                  <a:srgbClr val="000000"/>
                </a:solidFill>
                <a:cs typeface="Arial" charset="0"/>
              </a:rPr>
              <a:t>Phthalocyanine</a:t>
            </a:r>
            <a:r>
              <a:rPr lang="sk-SK" smtClean="0">
                <a:solidFill>
                  <a:srgbClr val="000000"/>
                </a:solidFill>
              </a:rPr>
              <a:t> - transparentná</a:t>
            </a:r>
            <a:endParaRPr lang="sk-SK" smtClean="0"/>
          </a:p>
          <a:p>
            <a:pPr>
              <a:buClr>
                <a:srgbClr val="009900"/>
              </a:buClr>
            </a:pPr>
            <a:r>
              <a:rPr lang="en-GB" smtClean="0">
                <a:solidFill>
                  <a:srgbClr val="000000"/>
                </a:solidFill>
                <a:cs typeface="Arial" charset="0"/>
              </a:rPr>
              <a:t>Metallized Azo</a:t>
            </a:r>
            <a:r>
              <a:rPr lang="sk-SK" smtClean="0">
                <a:solidFill>
                  <a:srgbClr val="000000"/>
                </a:solidFill>
              </a:rPr>
              <a:t> - modrá</a:t>
            </a:r>
            <a:endParaRPr lang="sk-SK" smtClean="0"/>
          </a:p>
          <a:p>
            <a:pPr>
              <a:buClr>
                <a:srgbClr val="009900"/>
              </a:buClr>
            </a:pPr>
            <a:r>
              <a:rPr lang="en-GB" smtClean="0">
                <a:solidFill>
                  <a:srgbClr val="000000"/>
                </a:solidFill>
                <a:cs typeface="Arial" charset="0"/>
              </a:rPr>
              <a:t>Advanced Phthalocyanine</a:t>
            </a:r>
            <a:r>
              <a:rPr lang="sk-SK" smtClean="0">
                <a:solidFill>
                  <a:srgbClr val="000000"/>
                </a:solidFill>
              </a:rPr>
              <a:t> - transparentná</a:t>
            </a:r>
            <a:endParaRPr lang="sk-SK" smtClean="0"/>
          </a:p>
          <a:p>
            <a:pPr>
              <a:buClr>
                <a:srgbClr val="009900"/>
              </a:buClr>
            </a:pPr>
            <a:r>
              <a:rPr lang="en-GB" smtClean="0">
                <a:solidFill>
                  <a:srgbClr val="000000"/>
                </a:solidFill>
                <a:cs typeface="Arial" charset="0"/>
              </a:rPr>
              <a:t>Hybrid Cyanine/Phthalocyanine (Formazan)</a:t>
            </a:r>
            <a:r>
              <a:rPr lang="sk-SK" smtClean="0">
                <a:solidFill>
                  <a:srgbClr val="000000"/>
                </a:solidFill>
              </a:rPr>
              <a:t> - svetlo zelená</a:t>
            </a:r>
            <a:endParaRPr lang="sk-SK" smtClean="0"/>
          </a:p>
          <a:p>
            <a:pPr>
              <a:buClr>
                <a:srgbClr val="009900"/>
              </a:buClr>
            </a:pPr>
            <a:endParaRPr lang="cs-CZ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714375" y="1428750"/>
            <a:ext cx="6324600" cy="0"/>
          </a:xfrm>
          <a:prstGeom prst="line">
            <a:avLst/>
          </a:prstGeom>
          <a:noFill/>
          <a:ln w="60325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cove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kád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378</Words>
  <Application>Microsoft PowerPoint</Application>
  <PresentationFormat>Prezentácia na obrazovke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Arkáda</vt:lpstr>
      <vt:lpstr>         CD a DVD</vt:lpstr>
      <vt:lpstr>Princíp činnosti a charakteristika</vt:lpstr>
      <vt:lpstr>Parametre CD a DVD</vt:lpstr>
      <vt:lpstr>Normy a fyzická štruktúra dát (CD)</vt:lpstr>
      <vt:lpstr>Normy a fyzická štruktúra dát (DVD)</vt:lpstr>
      <vt:lpstr>Zloženie CD-R </vt:lpstr>
      <vt:lpstr>Zloženie CD-RW</vt:lpstr>
      <vt:lpstr>Zloženie DVD-R a RW</vt:lpstr>
      <vt:lpstr>Záznamová vrstva (farbivo)</vt:lpstr>
      <vt:lpstr>Blue Ray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CD-R, CD-RW a DVD</dc:title>
  <dc:creator>marian</dc:creator>
  <cp:lastModifiedBy>__</cp:lastModifiedBy>
  <cp:revision>17</cp:revision>
  <dcterms:created xsi:type="dcterms:W3CDTF">2003-02-04T14:50:31Z</dcterms:created>
  <dcterms:modified xsi:type="dcterms:W3CDTF">2019-09-16T15:20:35Z</dcterms:modified>
</cp:coreProperties>
</file>