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sldIdLst>
    <p:sldId id="256" r:id="rId2"/>
    <p:sldId id="336" r:id="rId3"/>
    <p:sldId id="331" r:id="rId4"/>
    <p:sldId id="337" r:id="rId5"/>
    <p:sldId id="338" r:id="rId6"/>
    <p:sldId id="339" r:id="rId7"/>
    <p:sldId id="352" r:id="rId8"/>
    <p:sldId id="353" r:id="rId9"/>
    <p:sldId id="340" r:id="rId10"/>
    <p:sldId id="341" r:id="rId11"/>
    <p:sldId id="342" r:id="rId12"/>
    <p:sldId id="343" r:id="rId13"/>
    <p:sldId id="344" r:id="rId14"/>
    <p:sldId id="346" r:id="rId15"/>
    <p:sldId id="345" r:id="rId16"/>
    <p:sldId id="347" r:id="rId17"/>
    <p:sldId id="348" r:id="rId18"/>
    <p:sldId id="349" r:id="rId19"/>
    <p:sldId id="35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006600"/>
    <a:srgbClr val="000099"/>
    <a:srgbClr val="CC0000"/>
    <a:srgbClr val="66FF66"/>
    <a:srgbClr val="6699FF"/>
    <a:srgbClr val="D600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 autoAdjust="0"/>
    <p:restoredTop sz="94660"/>
  </p:normalViewPr>
  <p:slideViewPr>
    <p:cSldViewPr snapToGrid="0">
      <p:cViewPr>
        <p:scale>
          <a:sx n="66" d="100"/>
          <a:sy n="66" d="100"/>
        </p:scale>
        <p:origin x="-1284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3" Type="http://schemas.openxmlformats.org/officeDocument/2006/relationships/slide" Target="slides/slide5.xml"/><Relationship Id="rId7" Type="http://schemas.openxmlformats.org/officeDocument/2006/relationships/slide" Target="slides/slide11.xml"/><Relationship Id="rId12" Type="http://schemas.openxmlformats.org/officeDocument/2006/relationships/slide" Target="slides/slide16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6" Type="http://schemas.openxmlformats.org/officeDocument/2006/relationships/slide" Target="slides/slide10.xml"/><Relationship Id="rId11" Type="http://schemas.openxmlformats.org/officeDocument/2006/relationships/slide" Target="slides/slide15.xml"/><Relationship Id="rId5" Type="http://schemas.openxmlformats.org/officeDocument/2006/relationships/slide" Target="slides/slide9.xml"/><Relationship Id="rId10" Type="http://schemas.openxmlformats.org/officeDocument/2006/relationships/slide" Target="slides/slide14.xml"/><Relationship Id="rId4" Type="http://schemas.openxmlformats.org/officeDocument/2006/relationships/slide" Target="slides/slide6.xml"/><Relationship Id="rId9" Type="http://schemas.openxmlformats.org/officeDocument/2006/relationships/slide" Target="slides/slide13.xml"/><Relationship Id="rId14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41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1641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1642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31642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grpSp>
          <p:nvGrpSpPr>
            <p:cNvPr id="31642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1642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31642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sp>
          <p:nvSpPr>
            <p:cNvPr id="31642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31642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31642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k-SK"/>
            </a:p>
          </p:txBody>
        </p:sp>
      </p:grpSp>
      <p:sp>
        <p:nvSpPr>
          <p:cNvPr id="3164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64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643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1643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1643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fld id="{4F7B264F-2194-4EE3-B13B-B82D22885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010400" y="0"/>
            <a:ext cx="2105025" cy="6572250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93738" y="0"/>
            <a:ext cx="6164262" cy="6572250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Nadpis, text a obrázok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36650" y="0"/>
            <a:ext cx="7793038" cy="8382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693738" y="1016000"/>
            <a:ext cx="4133850" cy="555625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jektu ClipArt 3"/>
          <p:cNvSpPr>
            <a:spLocks noGrp="1"/>
          </p:cNvSpPr>
          <p:nvPr>
            <p:ph type="clipArt" sz="half" idx="2"/>
          </p:nvPr>
        </p:nvSpPr>
        <p:spPr>
          <a:xfrm>
            <a:off x="4979988" y="1016000"/>
            <a:ext cx="4135437" cy="5556250"/>
          </a:xfrm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93738" y="1016000"/>
            <a:ext cx="4133850" cy="5556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979988" y="1016000"/>
            <a:ext cx="4135437" cy="5556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4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36650" y="0"/>
            <a:ext cx="7793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</a:t>
            </a:r>
          </a:p>
        </p:txBody>
      </p:sp>
      <p:sp>
        <p:nvSpPr>
          <p:cNvPr id="3154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3738" y="1016000"/>
            <a:ext cx="8421687" cy="5556250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 b="1">
          <a:solidFill>
            <a:schemeClr val="accent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n"/>
        <a:defRPr sz="2400" b="1">
          <a:solidFill>
            <a:schemeClr val="accent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 b="1">
          <a:solidFill>
            <a:schemeClr val="accent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n"/>
        <a:defRPr sz="2000" b="1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n"/>
        <a:defRPr sz="2000" b="1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n"/>
        <a:defRPr sz="2000" b="1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n"/>
        <a:defRPr sz="2000" b="1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n"/>
        <a:defRPr sz="2000" b="1">
          <a:solidFill>
            <a:schemeClr val="accent2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295400"/>
          </a:xfrm>
          <a:noFill/>
        </p:spPr>
        <p:txBody>
          <a:bodyPr/>
          <a:lstStyle/>
          <a:p>
            <a:pPr algn="ctr"/>
            <a:r>
              <a:rPr lang="sk-SK"/>
              <a:t>Komunikačné štandardy a komunikačné protokoly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320800"/>
          </a:xfrm>
          <a:solidFill>
            <a:srgbClr val="000099"/>
          </a:solidFill>
        </p:spPr>
        <p:txBody>
          <a:bodyPr/>
          <a:lstStyle/>
          <a:p>
            <a:r>
              <a:rPr lang="sk-SK">
                <a:latin typeface="Arial" charset="0"/>
              </a:rPr>
              <a:t>Martin Valdner</a:t>
            </a:r>
          </a:p>
          <a:p>
            <a:endParaRPr lang="sk-SK" b="0" baseline="3000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sk-SK" baseline="30000">
                <a:latin typeface="Arial" charset="0"/>
              </a:rPr>
              <a:t>23. 4. 2006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DHCP</a:t>
            </a:r>
            <a:endParaRPr lang="en-US"/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800"/>
          </a:p>
          <a:p>
            <a:pPr>
              <a:lnSpc>
                <a:spcPct val="110000"/>
              </a:lnSpc>
            </a:pPr>
            <a:r>
              <a:rPr lang="sk-SK" sz="2800"/>
              <a:t>Dynamic Host Configuration Protocol je aplikačný protokol z rodiny TCP/IP</a:t>
            </a:r>
          </a:p>
          <a:p>
            <a:pPr>
              <a:lnSpc>
                <a:spcPct val="110000"/>
              </a:lnSpc>
            </a:pPr>
            <a:r>
              <a:rPr lang="sk-SK" sz="2800"/>
              <a:t>používa sa pre automatické prideľovanie IP adries koncovým zariadeniam v sieti</a:t>
            </a:r>
          </a:p>
          <a:p>
            <a:pPr>
              <a:lnSpc>
                <a:spcPct val="110000"/>
              </a:lnSpc>
            </a:pPr>
            <a:r>
              <a:rPr lang="sk-SK" sz="2800"/>
              <a:t>klientské zariadenia žiadajú DHCP server o IP adresu, ten u každého klienta eviduje „požičanú“ adresu a čas, do kedy ju môže používať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DNS</a:t>
            </a:r>
            <a:endParaRPr lang="en-US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1800"/>
          </a:p>
          <a:p>
            <a:r>
              <a:rPr lang="sk-SK" sz="2300"/>
              <a:t>Domain Name System je systém, ktorý ukladá prístup k informácii o názve stroja (hostname) a názve domény v istej distribuovanej databáze v počítačových sieťach</a:t>
            </a:r>
          </a:p>
          <a:p>
            <a:r>
              <a:rPr lang="sk-SK" sz="2300"/>
              <a:t>poskytuje mechanizmus získania IP adresy pre každé meno stroja (lookup) a naopak (reverse)</a:t>
            </a:r>
          </a:p>
          <a:p>
            <a:r>
              <a:rPr lang="sk-SK" sz="2300"/>
              <a:t>DNS poskytuje na internete všeobecne dôležitú službu, pretože kým počítače a sieťový hardvér pracujú s IP adresami, ľudia si vo všeobecnosti ľahšie pamätajú mená strojov a domén</a:t>
            </a:r>
          </a:p>
          <a:p>
            <a:r>
              <a:rPr lang="sk-SK" sz="2300"/>
              <a:t>DNS služba je prístupná na TCP porte 53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FTP</a:t>
            </a:r>
            <a:endParaRPr lang="en-US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800"/>
          </a:p>
          <a:p>
            <a:r>
              <a:rPr lang="sk-SK" sz="2800"/>
              <a:t>File Transfer Protocol - protokol prenosu súborov je TCP/IP protokol určený na prenos súborov medzi počítačmi, či už na Internete alebo lokálnej sieti</a:t>
            </a:r>
          </a:p>
          <a:p>
            <a:endParaRPr lang="sk-SK" sz="2800"/>
          </a:p>
          <a:p>
            <a:r>
              <a:rPr lang="sk-SK" sz="2800"/>
              <a:t>na komunikáciu využíva dva TCP porty - 20 a 21. Port 20 slúži na prenos dát a port 21 slúži na kontrolu dát a ftp príkazy</a:t>
            </a:r>
          </a:p>
          <a:p>
            <a:pPr>
              <a:lnSpc>
                <a:spcPct val="110000"/>
              </a:lnSpc>
            </a:pPr>
            <a:endParaRPr lang="sk-SK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HTTP</a:t>
            </a:r>
            <a:endParaRPr lang="en-US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800"/>
          </a:p>
          <a:p>
            <a:pPr>
              <a:lnSpc>
                <a:spcPct val="110000"/>
              </a:lnSpc>
            </a:pPr>
            <a:r>
              <a:rPr lang="sk-SK" sz="2800"/>
              <a:t>Hypertext transfer protocol je primárna metóda prepravy informácií na world wide webe</a:t>
            </a:r>
          </a:p>
          <a:p>
            <a:pPr>
              <a:lnSpc>
                <a:spcPct val="110000"/>
              </a:lnSpc>
            </a:pPr>
            <a:r>
              <a:rPr lang="sk-SK" sz="2800"/>
              <a:t>HTTP je protokol definujúci požiadavky a odpovede medzi klientmi (napr. internetovými prehliadačmi) a servermi</a:t>
            </a:r>
          </a:p>
          <a:p>
            <a:pPr>
              <a:lnSpc>
                <a:spcPct val="110000"/>
              </a:lnSpc>
            </a:pPr>
            <a:r>
              <a:rPr lang="sk-SK" sz="2800"/>
              <a:t>HTTP spojenie sa štandardne nadväzuje na TCP porte 80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POP</a:t>
            </a:r>
            <a:endParaRPr lang="en-US"/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sk-SK" sz="2400"/>
          </a:p>
          <a:p>
            <a:pPr>
              <a:lnSpc>
                <a:spcPct val="105000"/>
              </a:lnSpc>
            </a:pPr>
            <a:r>
              <a:rPr lang="sk-SK" sz="2400"/>
              <a:t>Post Office Protocol, aktuálne vo verzii 3 je internetový protokol, ktorý se používa pre sťahovanie e-mailových správ zo vzdialeného serveru ku klientovi</a:t>
            </a:r>
          </a:p>
          <a:p>
            <a:pPr>
              <a:lnSpc>
                <a:spcPct val="105000"/>
              </a:lnSpc>
            </a:pPr>
            <a:r>
              <a:rPr lang="sk-SK" sz="2400"/>
              <a:t>komunikácia prebieha na princípe výmeny príkazov medzi klientom a serverom - príkazy POP3 protokolu sú veľmi jednoduché a dajú sa používať aj „ručne“</a:t>
            </a:r>
          </a:p>
          <a:p>
            <a:pPr>
              <a:lnSpc>
                <a:spcPct val="105000"/>
              </a:lnSpc>
            </a:pPr>
            <a:r>
              <a:rPr lang="sk-SK" sz="2400"/>
              <a:t>protokol POP3 má pre svoje účely vyhradený TCP port 110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IMAP</a:t>
            </a:r>
            <a:endParaRPr 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800"/>
          </a:p>
          <a:p>
            <a:pPr>
              <a:lnSpc>
                <a:spcPct val="110000"/>
              </a:lnSpc>
            </a:pPr>
            <a:r>
              <a:rPr lang="sk-SK" sz="2800"/>
              <a:t>Internet Message Access Protocol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sk-SK" sz="2800"/>
              <a:t>	(súčasná verzia 4) je protokol pre prístup k e-mailovým schránkam</a:t>
            </a:r>
          </a:p>
          <a:p>
            <a:pPr>
              <a:lnSpc>
                <a:spcPct val="110000"/>
              </a:lnSpc>
            </a:pPr>
            <a:r>
              <a:rPr lang="sk-SK" sz="2800"/>
              <a:t>na rozdiel od protokolu POP3 je optimalizovaný pre prácu v dlhodobo pripojenom režime</a:t>
            </a:r>
          </a:p>
          <a:p>
            <a:pPr>
              <a:lnSpc>
                <a:spcPct val="110000"/>
              </a:lnSpc>
            </a:pPr>
            <a:r>
              <a:rPr lang="sk-SK" sz="2800"/>
              <a:t>IMAP4 komunikuje na TCP porte 143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SMTP</a:t>
            </a:r>
            <a:endParaRPr lang="en-US"/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400"/>
          </a:p>
          <a:p>
            <a:pPr>
              <a:lnSpc>
                <a:spcPct val="110000"/>
              </a:lnSpc>
            </a:pPr>
            <a:r>
              <a:rPr lang="sk-SK" sz="2400"/>
              <a:t>Simple Mail Transfer Protocol je určený pre prenos správ elektronickej pošty medzi servermi</a:t>
            </a:r>
          </a:p>
          <a:p>
            <a:pPr>
              <a:lnSpc>
                <a:spcPct val="110000"/>
              </a:lnSpc>
            </a:pPr>
            <a:r>
              <a:rPr lang="sk-SK" sz="2400"/>
              <a:t>protokol zabezpečuje doručenie pošty pomocou priameho spojenia medzi odosielateľom a adresátom. Správa je doručená do tzv. poštovej schránky, ku ktorej potom užívateľ pristupuje protokolom POP alebo IMAP</a:t>
            </a:r>
          </a:p>
          <a:p>
            <a:pPr>
              <a:lnSpc>
                <a:spcPct val="110000"/>
              </a:lnSpc>
            </a:pPr>
            <a:r>
              <a:rPr lang="sk-SK" sz="2400"/>
              <a:t>je to jedna z najstarších aplikácií TCP protokolu</a:t>
            </a:r>
          </a:p>
          <a:p>
            <a:pPr>
              <a:lnSpc>
                <a:spcPct val="110000"/>
              </a:lnSpc>
            </a:pPr>
            <a:r>
              <a:rPr lang="sk-SK" sz="2400"/>
              <a:t>používa TCP port 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SNMP</a:t>
            </a:r>
            <a:endParaRPr lang="en-US"/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000"/>
          </a:p>
          <a:p>
            <a:pPr>
              <a:lnSpc>
                <a:spcPct val="120000"/>
              </a:lnSpc>
            </a:pPr>
            <a:r>
              <a:rPr lang="sk-SK" sz="2300"/>
              <a:t>Simple Network Management Protocol je jednoduchý protokol na správu siete – umožňuje monitorovanie a správu sieťových zariadení</a:t>
            </a:r>
          </a:p>
          <a:p>
            <a:pPr>
              <a:lnSpc>
                <a:spcPct val="120000"/>
              </a:lnSpc>
            </a:pPr>
            <a:r>
              <a:rPr lang="sk-SK" sz="2300"/>
              <a:t>umožňuje priebežný zber najrôznejších informácií pre potreby správy siete a ich následného vyhodnocovania. Na tomto protokole je v súčasnosti založená väčšina programov pre správu siete.</a:t>
            </a:r>
          </a:p>
          <a:p>
            <a:pPr>
              <a:lnSpc>
                <a:spcPct val="120000"/>
              </a:lnSpc>
            </a:pPr>
            <a:r>
              <a:rPr lang="sk-SK" sz="2300"/>
              <a:t>Využíva UDP porty 161 na strane agenta a 162 na strane správcu</a:t>
            </a:r>
          </a:p>
          <a:p>
            <a:pPr>
              <a:lnSpc>
                <a:spcPct val="90000"/>
              </a:lnSpc>
            </a:pPr>
            <a:endParaRPr lang="sk-SK" sz="23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SSH</a:t>
            </a:r>
            <a:endParaRPr lang="en-US"/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000"/>
          </a:p>
          <a:p>
            <a:pPr>
              <a:lnSpc>
                <a:spcPct val="110000"/>
              </a:lnSpc>
            </a:pPr>
            <a:r>
              <a:rPr lang="sk-SK" sz="2300"/>
              <a:t>Secure shell je sieťový protokol určený na prihlasovanie a vykonávanie príkazov na vzdialenom počítači v počítačovej sieti</a:t>
            </a:r>
          </a:p>
          <a:p>
            <a:pPr>
              <a:lnSpc>
                <a:spcPct val="110000"/>
              </a:lnSpc>
            </a:pPr>
            <a:r>
              <a:rPr lang="sk-SK" sz="2300"/>
              <a:t>návrhári SSH mali v úmysle nahradiť skôr používané málo bezpečné protokoly rlogin, telnet a rsh</a:t>
            </a:r>
          </a:p>
          <a:p>
            <a:pPr>
              <a:lnSpc>
                <a:spcPct val="110000"/>
              </a:lnSpc>
            </a:pPr>
            <a:r>
              <a:rPr lang="sk-SK" sz="2300"/>
              <a:t>protokol poskytuje bezpečne kryptovanú komunikáciu medzi dvoma neautentifikovanými strojmi v nezabezpečenej sieti</a:t>
            </a:r>
          </a:p>
          <a:p>
            <a:pPr>
              <a:lnSpc>
                <a:spcPct val="110000"/>
              </a:lnSpc>
            </a:pPr>
            <a:r>
              <a:rPr lang="sk-SK" sz="2300"/>
              <a:t>SSH protokol komunikuje na TCP porte 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295400"/>
          </a:xfrm>
          <a:noFill/>
        </p:spPr>
        <p:txBody>
          <a:bodyPr/>
          <a:lstStyle/>
          <a:p>
            <a:pPr algn="ctr"/>
            <a:r>
              <a:rPr lang="sk-SK" sz="4800"/>
              <a:t>Ďakujem za pozornosť!</a:t>
            </a:r>
            <a:endParaRPr lang="en-US" sz="4800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320800"/>
          </a:xfrm>
          <a:solidFill>
            <a:srgbClr val="000099"/>
          </a:solidFill>
        </p:spPr>
        <p:txBody>
          <a:bodyPr/>
          <a:lstStyle/>
          <a:p>
            <a:r>
              <a:rPr lang="sk-SK">
                <a:latin typeface="Arial" charset="0"/>
              </a:rPr>
              <a:t>Martin Valdner</a:t>
            </a:r>
            <a:endParaRPr lang="en-US">
              <a:latin typeface="Arial" charset="0"/>
            </a:endParaRPr>
          </a:p>
          <a:p>
            <a:endParaRPr lang="en-US" b="0" baseline="3000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1800"/>
              <a:t>E-mail: martin@valdner.com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Základné pojmy...</a:t>
            </a:r>
            <a:endParaRPr lang="en-CA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3225" y="1052513"/>
            <a:ext cx="8342313" cy="26812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sk-SK"/>
          </a:p>
          <a:p>
            <a:pPr>
              <a:lnSpc>
                <a:spcPct val="125000"/>
              </a:lnSpc>
            </a:pPr>
            <a:r>
              <a:rPr lang="sk-SK" sz="3200"/>
              <a:t>Komunikačný štandard</a:t>
            </a:r>
            <a:endParaRPr lang="sk-SK"/>
          </a:p>
          <a:p>
            <a:pPr lvl="1">
              <a:lnSpc>
                <a:spcPct val="125000"/>
              </a:lnSpc>
              <a:buClr>
                <a:srgbClr val="000099"/>
              </a:buClr>
            </a:pPr>
            <a:r>
              <a:rPr lang="sk-SK" sz="2600"/>
              <a:t>ide o ustálené pravidlá na základe ktorých prebieha komunikácia</a:t>
            </a: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411163" y="3905250"/>
            <a:ext cx="8342312" cy="2551113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sk-SK" sz="2800" b="1">
              <a:solidFill>
                <a:schemeClr val="accent2"/>
              </a:solidFill>
            </a:endParaRPr>
          </a:p>
          <a:p>
            <a:pPr marL="342900" indent="-342900">
              <a:lnSpc>
                <a:spcPct val="125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</a:pPr>
            <a:r>
              <a:rPr lang="sk-SK" sz="2800" b="1">
                <a:solidFill>
                  <a:schemeClr val="accent2"/>
                </a:solidFill>
              </a:rPr>
              <a:t>Komunikačný protokol</a:t>
            </a:r>
          </a:p>
          <a:p>
            <a:pPr marL="742950" lvl="1" indent="-285750">
              <a:lnSpc>
                <a:spcPct val="125000"/>
              </a:lnSpc>
              <a:spcBef>
                <a:spcPct val="20000"/>
              </a:spcBef>
              <a:buClr>
                <a:srgbClr val="000099"/>
              </a:buClr>
              <a:buSzPct val="55000"/>
              <a:buFont typeface="Wingdings" pitchFamily="2" charset="2"/>
              <a:buChar char="n"/>
            </a:pPr>
            <a:r>
              <a:rPr lang="sk-SK" sz="2600" b="1">
                <a:solidFill>
                  <a:schemeClr val="accent2"/>
                </a:solidFill>
              </a:rPr>
              <a:t>množina pravidiel, ktoré určujú syntax a význam jednotlivých správ pri komunikácii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6488" y="581025"/>
            <a:ext cx="7793037" cy="838200"/>
          </a:xfrm>
        </p:spPr>
        <p:txBody>
          <a:bodyPr/>
          <a:lstStyle/>
          <a:p>
            <a:r>
              <a:rPr lang="sk-SK" sz="4000"/>
              <a:t>Najvýznamnejšie štandardizačné organizácie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727200"/>
            <a:ext cx="8345487" cy="4683125"/>
          </a:xfrm>
        </p:spPr>
        <p:txBody>
          <a:bodyPr/>
          <a:lstStyle/>
          <a:p>
            <a:pPr>
              <a:lnSpc>
                <a:spcPct val="120000"/>
              </a:lnSpc>
            </a:pPr>
            <a:endParaRPr lang="sk-SK" sz="1600" dirty="0"/>
          </a:p>
          <a:p>
            <a:pPr>
              <a:lnSpc>
                <a:spcPct val="120000"/>
              </a:lnSpc>
            </a:pPr>
            <a:r>
              <a:rPr lang="sk-SK" sz="2400" dirty="0">
                <a:solidFill>
                  <a:srgbClr val="FF0000"/>
                </a:solidFill>
              </a:rPr>
              <a:t>IEEE - </a:t>
            </a:r>
            <a:r>
              <a:rPr lang="sk-SK" sz="2400" dirty="0" err="1">
                <a:solidFill>
                  <a:srgbClr val="FF0000"/>
                </a:solidFill>
              </a:rPr>
              <a:t>Institute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of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Electrical</a:t>
            </a:r>
            <a:r>
              <a:rPr lang="sk-SK" sz="2400" dirty="0">
                <a:solidFill>
                  <a:srgbClr val="FF0000"/>
                </a:solidFill>
              </a:rPr>
              <a:t> and </a:t>
            </a:r>
            <a:r>
              <a:rPr lang="sk-SK" sz="2400" dirty="0" err="1">
                <a:solidFill>
                  <a:srgbClr val="FF0000"/>
                </a:solidFill>
              </a:rPr>
              <a:t>Electronics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Engineers</a:t>
            </a:r>
            <a:endParaRPr lang="sk-SK" sz="24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sk-SK" sz="2400" dirty="0">
                <a:solidFill>
                  <a:srgbClr val="FF0000"/>
                </a:solidFill>
              </a:rPr>
              <a:t>ISO - </a:t>
            </a:r>
            <a:r>
              <a:rPr lang="sk-SK" sz="2400" dirty="0" err="1">
                <a:solidFill>
                  <a:srgbClr val="FF0000"/>
                </a:solidFill>
              </a:rPr>
              <a:t>International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Organization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for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Standardization</a:t>
            </a:r>
            <a:endParaRPr lang="sk-SK" sz="24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</a:pPr>
            <a:r>
              <a:rPr lang="sk-SK" sz="2400" dirty="0"/>
              <a:t>ITU - </a:t>
            </a:r>
            <a:r>
              <a:rPr lang="sk-SK" sz="2400" dirty="0" err="1"/>
              <a:t>The</a:t>
            </a:r>
            <a:r>
              <a:rPr lang="sk-SK" sz="2400" dirty="0"/>
              <a:t> </a:t>
            </a:r>
            <a:r>
              <a:rPr lang="sk-SK" sz="2400" dirty="0" err="1"/>
              <a:t>International</a:t>
            </a:r>
            <a:r>
              <a:rPr lang="sk-SK" sz="2400" dirty="0"/>
              <a:t> </a:t>
            </a:r>
            <a:r>
              <a:rPr lang="sk-SK" sz="2400" dirty="0" err="1"/>
              <a:t>Telecommunication</a:t>
            </a:r>
            <a:r>
              <a:rPr lang="sk-SK" sz="2400" dirty="0"/>
              <a:t> </a:t>
            </a:r>
            <a:r>
              <a:rPr lang="sk-SK" sz="2400" dirty="0" err="1"/>
              <a:t>Union</a:t>
            </a:r>
            <a:r>
              <a:rPr lang="sk-SK" sz="2400" dirty="0"/>
              <a:t> </a:t>
            </a:r>
          </a:p>
          <a:p>
            <a:pPr>
              <a:lnSpc>
                <a:spcPct val="120000"/>
              </a:lnSpc>
            </a:pPr>
            <a:r>
              <a:rPr lang="sk-SK" sz="2400" dirty="0"/>
              <a:t>SI - </a:t>
            </a:r>
            <a:r>
              <a:rPr lang="sk-SK" sz="2400" dirty="0" err="1"/>
              <a:t>Système</a:t>
            </a:r>
            <a:r>
              <a:rPr lang="sk-SK" sz="2400" dirty="0"/>
              <a:t> </a:t>
            </a:r>
            <a:r>
              <a:rPr lang="sk-SK" sz="2400" dirty="0" err="1"/>
              <a:t>International</a:t>
            </a:r>
            <a:r>
              <a:rPr lang="sk-SK" sz="2400" dirty="0"/>
              <a:t> </a:t>
            </a:r>
            <a:r>
              <a:rPr lang="sk-SK" sz="2400" dirty="0" err="1"/>
              <a:t>d'Unités</a:t>
            </a:r>
            <a:r>
              <a:rPr lang="sk-SK" sz="2400" dirty="0"/>
              <a:t> (</a:t>
            </a:r>
            <a:r>
              <a:rPr lang="sk-SK" sz="2400" dirty="0" err="1"/>
              <a:t>International</a:t>
            </a:r>
            <a:r>
              <a:rPr lang="sk-SK" sz="2400" dirty="0"/>
              <a:t> </a:t>
            </a:r>
            <a:r>
              <a:rPr lang="sk-SK" sz="2400" dirty="0" err="1"/>
              <a:t>System</a:t>
            </a:r>
            <a:r>
              <a:rPr lang="sk-SK" sz="2400" dirty="0"/>
              <a:t> </a:t>
            </a:r>
            <a:r>
              <a:rPr lang="sk-SK" sz="2400" dirty="0" err="1"/>
              <a:t>of</a:t>
            </a:r>
            <a:r>
              <a:rPr lang="sk-SK" sz="2400" dirty="0"/>
              <a:t> </a:t>
            </a:r>
            <a:r>
              <a:rPr lang="sk-SK" sz="2400" dirty="0" err="1"/>
              <a:t>Units</a:t>
            </a:r>
            <a:r>
              <a:rPr lang="sk-SK" sz="2400" dirty="0"/>
              <a:t>) </a:t>
            </a:r>
          </a:p>
          <a:p>
            <a:pPr>
              <a:lnSpc>
                <a:spcPct val="120000"/>
              </a:lnSpc>
            </a:pPr>
            <a:r>
              <a:rPr lang="sk-SK" sz="2400" dirty="0"/>
              <a:t>W3C - </a:t>
            </a:r>
            <a:r>
              <a:rPr lang="sk-SK" sz="2400" dirty="0" err="1"/>
              <a:t>World</a:t>
            </a:r>
            <a:r>
              <a:rPr lang="sk-SK" sz="2400" dirty="0"/>
              <a:t> </a:t>
            </a:r>
            <a:r>
              <a:rPr lang="sk-SK" sz="2400" dirty="0" err="1"/>
              <a:t>Wide</a:t>
            </a:r>
            <a:r>
              <a:rPr lang="sk-SK" sz="2400" dirty="0"/>
              <a:t> Web </a:t>
            </a:r>
            <a:r>
              <a:rPr lang="sk-SK" sz="2400" dirty="0" err="1"/>
              <a:t>Consortium</a:t>
            </a:r>
            <a:endParaRPr lang="sk-SK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Kto vydáva protokoly?</a:t>
            </a:r>
            <a:endParaRPr lang="en-US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400" dirty="0"/>
          </a:p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FF0000"/>
                </a:solidFill>
              </a:rPr>
              <a:t>Internet </a:t>
            </a:r>
            <a:r>
              <a:rPr lang="sk-SK" sz="2400" dirty="0" err="1">
                <a:solidFill>
                  <a:srgbClr val="FF0000"/>
                </a:solidFill>
              </a:rPr>
              <a:t>Architecture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Board</a:t>
            </a:r>
            <a:r>
              <a:rPr lang="sk-SK" sz="2400" dirty="0">
                <a:solidFill>
                  <a:srgbClr val="FF0000"/>
                </a:solidFill>
              </a:rPr>
              <a:t> (IAB) vydáva tzv. RFC dokumenty - RFC je skratka anglického výrazu </a:t>
            </a:r>
            <a:r>
              <a:rPr lang="sk-SK" sz="2400" dirty="0" err="1">
                <a:solidFill>
                  <a:srgbClr val="FF0000"/>
                </a:solidFill>
              </a:rPr>
              <a:t>request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for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sk-SK" sz="2400" dirty="0" err="1">
                <a:solidFill>
                  <a:srgbClr val="FF0000"/>
                </a:solidFill>
              </a:rPr>
              <a:t>comments</a:t>
            </a:r>
            <a:r>
              <a:rPr lang="sk-SK" sz="2400" dirty="0">
                <a:solidFill>
                  <a:srgbClr val="FF0000"/>
                </a:solidFill>
              </a:rPr>
              <a:t> (žiadosť o komentáre)</a:t>
            </a:r>
          </a:p>
          <a:p>
            <a:pPr>
              <a:lnSpc>
                <a:spcPct val="110000"/>
              </a:lnSpc>
            </a:pPr>
            <a:r>
              <a:rPr lang="sk-SK" sz="2400" dirty="0"/>
              <a:t>RFC sú oficiálne považované za </a:t>
            </a:r>
            <a:r>
              <a:rPr lang="sk-SK" sz="2400" dirty="0" err="1"/>
              <a:t>doporučenia</a:t>
            </a:r>
            <a:r>
              <a:rPr lang="sk-SK" sz="2400" dirty="0"/>
              <a:t> a nie za normy v tradičnom zmysle, aj napriek tomu sa nimi riadi drvivá väčšina Internetu</a:t>
            </a:r>
          </a:p>
          <a:p>
            <a:pPr>
              <a:lnSpc>
                <a:spcPct val="110000"/>
              </a:lnSpc>
            </a:pPr>
            <a:r>
              <a:rPr lang="sk-SK" sz="2400" dirty="0"/>
              <a:t>pôvodnými autormi jednotlivých RFC sú obvykle experti, ktorí riešia konkrétne problémy a riešenia zverejňujú v RFC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Zopár štandardov:</a:t>
            </a:r>
            <a:endParaRPr lang="en-US"/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494212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sk-SK" sz="2800"/>
              <a:t> </a:t>
            </a:r>
            <a:endParaRPr lang="en-US" sz="2800"/>
          </a:p>
          <a:p>
            <a:r>
              <a:rPr lang="sk-SK" sz="2800"/>
              <a:t>UMTS - </a:t>
            </a:r>
            <a:r>
              <a:rPr lang="en-US" sz="2800"/>
              <a:t>Universal Mobile Telecommunications System</a:t>
            </a:r>
            <a:endParaRPr lang="sk-SK" sz="2800"/>
          </a:p>
          <a:p>
            <a:r>
              <a:rPr lang="sk-SK" sz="2800"/>
              <a:t>PSTN - </a:t>
            </a:r>
            <a:r>
              <a:rPr lang="en-US" sz="2800"/>
              <a:t>Public Switched Telephone Network</a:t>
            </a:r>
          </a:p>
          <a:p>
            <a:r>
              <a:rPr lang="sk-SK" sz="2800"/>
              <a:t>ISDN - </a:t>
            </a:r>
            <a:r>
              <a:rPr lang="en-US" sz="2800"/>
              <a:t>Integrated Services Digital Network</a:t>
            </a:r>
          </a:p>
          <a:p>
            <a:r>
              <a:rPr lang="sk-SK" sz="2800"/>
              <a:t>ATM - </a:t>
            </a:r>
            <a:r>
              <a:rPr lang="en-US" sz="2800"/>
              <a:t> Asynchronous Transfer Mode</a:t>
            </a:r>
            <a:endParaRPr lang="sk-SK" sz="2800"/>
          </a:p>
          <a:p>
            <a:r>
              <a:rPr lang="en-US" sz="2800"/>
              <a:t>GSM</a:t>
            </a:r>
            <a:r>
              <a:rPr lang="sk-SK" sz="2800"/>
              <a:t> - </a:t>
            </a:r>
            <a:r>
              <a:rPr lang="en-US" sz="2800"/>
              <a:t>Global System for Mobile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304800"/>
            <a:ext cx="7793037" cy="838200"/>
          </a:xfrm>
        </p:spPr>
        <p:txBody>
          <a:bodyPr/>
          <a:lstStyle/>
          <a:p>
            <a:r>
              <a:rPr lang="sk-SK"/>
              <a:t>Výber z protokolov:</a:t>
            </a:r>
            <a:endParaRPr lang="en-US"/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66875"/>
            <a:ext cx="8345487" cy="4727575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1800" dirty="0"/>
          </a:p>
          <a:p>
            <a:pPr>
              <a:lnSpc>
                <a:spcPct val="110000"/>
              </a:lnSpc>
            </a:pPr>
            <a:r>
              <a:rPr lang="sk-SK" sz="1800" dirty="0"/>
              <a:t>TCP</a:t>
            </a:r>
            <a:r>
              <a:rPr lang="sk-SK" sz="1800" dirty="0">
                <a:sym typeface="Wingdings" pitchFamily="2" charset="2"/>
              </a:rPr>
              <a:t>/</a:t>
            </a:r>
            <a:r>
              <a:rPr lang="sk-SK" sz="1800" dirty="0"/>
              <a:t>IP – Internetový protokol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DHCP – dynamické prideľovanie adries 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DNS – systém doménových mien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FTP – prenos súborov po sieti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HTTP – prenos hypertextových dokumentov (WWW) 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IMAP – umožňuje manipulovať s e-mailovými správami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POP – protokol pre získanie pošty z e-mailového serveru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SMTP – zasielanie elektronickej pošty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SNMP – protokol pre správu sieťových zariadení</a:t>
            </a:r>
          </a:p>
          <a:p>
            <a:pPr>
              <a:lnSpc>
                <a:spcPct val="110000"/>
              </a:lnSpc>
            </a:pPr>
            <a:r>
              <a:rPr lang="sk-SK" sz="1800" dirty="0" err="1"/>
              <a:t>Telnet</a:t>
            </a:r>
            <a:r>
              <a:rPr lang="sk-SK" sz="1800" dirty="0"/>
              <a:t> – protokol virtuálneho terminálu</a:t>
            </a:r>
          </a:p>
          <a:p>
            <a:pPr>
              <a:lnSpc>
                <a:spcPct val="110000"/>
              </a:lnSpc>
            </a:pPr>
            <a:r>
              <a:rPr lang="sk-SK" sz="1800" dirty="0"/>
              <a:t>SSH – bezpečný </a:t>
            </a:r>
            <a:r>
              <a:rPr lang="sk-SK" sz="1800" dirty="0" err="1"/>
              <a:t>shell</a:t>
            </a:r>
            <a:r>
              <a:rPr lang="sk-SK" sz="1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Protokol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súhrn parametrov a pravidiel, ktorými sa riadi komunikácia. </a:t>
            </a:r>
          </a:p>
          <a:p>
            <a:r>
              <a:rPr lang="sk-SK" dirty="0" smtClean="0"/>
              <a:t>Ide predovšetkým o druh prenosu, jeho rýchlosť, kontrolu apod. </a:t>
            </a:r>
          </a:p>
          <a:p>
            <a:r>
              <a:rPr lang="sk-SK" dirty="0" smtClean="0"/>
              <a:t>Aby mohlo dôjsť k úspešnej komunikácii musia obe strany dodržiavať daný komunikačný protokol. 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Komunikačný protokol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A/súhra dohodnutých pravidiel pre komunikáciu </a:t>
            </a:r>
            <a:br>
              <a:rPr lang="sk-SK" dirty="0"/>
            </a:br>
            <a:r>
              <a:rPr lang="sk-SK" dirty="0"/>
              <a:t>B/komunikácia je  rozdelená do viacerých vrstiev</a:t>
            </a:r>
            <a:br>
              <a:rPr lang="sk-SK" dirty="0"/>
            </a:br>
            <a:r>
              <a:rPr lang="sk-SK" dirty="0"/>
              <a:t>C/sieťové protokoly definujú obsah správy</a:t>
            </a:r>
            <a:br>
              <a:rPr lang="sk-SK" dirty="0"/>
            </a:br>
            <a:r>
              <a:rPr lang="sk-SK" dirty="0"/>
              <a:t>D/určujú metódy zdieľania správ v internete</a:t>
            </a:r>
            <a:br>
              <a:rPr lang="sk-SK" dirty="0"/>
            </a:br>
            <a:r>
              <a:rPr lang="sk-SK" dirty="0"/>
              <a:t>E/spracovanie chýb</a:t>
            </a:r>
            <a:br>
              <a:rPr lang="sk-SK" dirty="0"/>
            </a:br>
            <a:r>
              <a:rPr lang="sk-SK" dirty="0"/>
              <a:t>F/začínajú a ukončujú komunikačné vzťahy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7913" y="434975"/>
            <a:ext cx="7793037" cy="838200"/>
          </a:xfrm>
        </p:spPr>
        <p:txBody>
          <a:bodyPr/>
          <a:lstStyle/>
          <a:p>
            <a:r>
              <a:rPr lang="sk-SK" sz="3200"/>
              <a:t>Transmision Control Protocol (TCP) / Internet Protocol (IP)</a:t>
            </a:r>
            <a:endParaRPr lang="en-US" sz="3200"/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1638" y="1652588"/>
            <a:ext cx="8345487" cy="4900612"/>
          </a:xfrm>
        </p:spPr>
        <p:txBody>
          <a:bodyPr/>
          <a:lstStyle/>
          <a:p>
            <a:pPr>
              <a:lnSpc>
                <a:spcPct val="110000"/>
              </a:lnSpc>
            </a:pPr>
            <a:endParaRPr lang="sk-SK" sz="2400"/>
          </a:p>
          <a:p>
            <a:pPr>
              <a:lnSpc>
                <a:spcPct val="110000"/>
              </a:lnSpc>
            </a:pPr>
            <a:r>
              <a:rPr lang="sk-SK" sz="2400"/>
              <a:t>Internet Protocol (IP) je nespoľahlivý dátovo orientovaný komunikačný protokol sieťovej vrstvy používaný zdrojovým a cieľovým strojom na výmenu dát sieťou s prepínaním paketov</a:t>
            </a:r>
          </a:p>
          <a:p>
            <a:pPr>
              <a:lnSpc>
                <a:spcPct val="110000"/>
              </a:lnSpc>
            </a:pPr>
            <a:r>
              <a:rPr lang="sk-SK" sz="2400"/>
              <a:t>TCP vykonáva kontrolu, aby sa uistil, že sa žiaden paket pri prenose IP protokolom nestratí tak, že dá každému paketu poradové číslo, ktoré na druhom konci opäť TCP modul kontroluje a zabezpečuje tiež, že dáta sú doručené v správnom poradí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IIa">
  <a:themeElements>
    <a:clrScheme name="BlendsIIa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I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IIa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IIa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IIa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IIa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IIa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IIa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IIa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F:\Documents\slides\manuscript\ReleaseII\BlendsIIa.pot</Template>
  <TotalTime>4811</TotalTime>
  <Words>839</Words>
  <Application>Microsoft PowerPoint</Application>
  <PresentationFormat>Prezentácia na obrazovke (4:3)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4" baseType="lpstr">
      <vt:lpstr>Times New Roman</vt:lpstr>
      <vt:lpstr>Tahoma</vt:lpstr>
      <vt:lpstr>Wingdings</vt:lpstr>
      <vt:lpstr>Arial</vt:lpstr>
      <vt:lpstr>BlendsIIa</vt:lpstr>
      <vt:lpstr>Komunikačné štandardy a komunikačné protokoly</vt:lpstr>
      <vt:lpstr>Základné pojmy...</vt:lpstr>
      <vt:lpstr>Najvýznamnejšie štandardizačné organizácie</vt:lpstr>
      <vt:lpstr>Kto vydáva protokoly?</vt:lpstr>
      <vt:lpstr>Zopár štandardov:</vt:lpstr>
      <vt:lpstr>Výber z protokolov:</vt:lpstr>
      <vt:lpstr>Protokol</vt:lpstr>
      <vt:lpstr>Komunikačný protokol</vt:lpstr>
      <vt:lpstr>Transmision Control Protocol (TCP) / Internet Protocol (IP)</vt:lpstr>
      <vt:lpstr>DHCP</vt:lpstr>
      <vt:lpstr>DNS</vt:lpstr>
      <vt:lpstr>FTP</vt:lpstr>
      <vt:lpstr>HTTP</vt:lpstr>
      <vt:lpstr>POP</vt:lpstr>
      <vt:lpstr>IMAP</vt:lpstr>
      <vt:lpstr>SMTP</vt:lpstr>
      <vt:lpstr>SNMP</vt:lpstr>
      <vt:lpstr>SSH</vt:lpstr>
      <vt:lpstr>Ďakujem za pozornosť!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Komunikacne standardy a protokoly</dc:title>
  <dc:creator>Martin Valdner</dc:creator>
  <cp:lastModifiedBy>__</cp:lastModifiedBy>
  <cp:revision>152</cp:revision>
  <dcterms:created xsi:type="dcterms:W3CDTF">1999-06-26T21:48:38Z</dcterms:created>
  <dcterms:modified xsi:type="dcterms:W3CDTF">2019-10-03T18:02:53Z</dcterms:modified>
</cp:coreProperties>
</file>