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64" r:id="rId6"/>
    <p:sldId id="267" r:id="rId7"/>
    <p:sldId id="266" r:id="rId8"/>
    <p:sldId id="268" r:id="rId9"/>
    <p:sldId id="273" r:id="rId10"/>
    <p:sldId id="276" r:id="rId11"/>
    <p:sldId id="259" r:id="rId12"/>
    <p:sldId id="262" r:id="rId13"/>
    <p:sldId id="260" r:id="rId14"/>
    <p:sldId id="261" r:id="rId15"/>
    <p:sldId id="263" r:id="rId16"/>
    <p:sldId id="272" r:id="rId17"/>
    <p:sldId id="269" r:id="rId18"/>
    <p:sldId id="275" r:id="rId1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římá spojovací čára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římá spojovací čára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3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31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32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5862-051D-401A-AA3B-79A243959A59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D1C4-306E-4C65-BB88-486AA6BDBF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8E7-F993-426E-8E66-2D51F4A1F739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00569-1107-4E1C-866C-BEDD598AB8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14EB-178A-49DE-901C-618D888B85B2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4E99-4E8D-4C0E-A255-595B95D580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B2D0EA-8B06-452D-BB2A-B0A2D7BF9016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5B02EE-5F9D-49A1-829A-FDEF78F0F3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římá spojovací čára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D3BD-CE0D-4221-B731-EE54D80936D9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649B-2708-4484-950C-A8497D2A0B7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8EAE-32AE-4F0F-9784-250D6C8968AF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7C37-46C4-464B-8E15-D6B09FF9E3F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C85F-DC3B-41A0-A177-68E838E04CA0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E63D-BAF1-4158-9372-7A353BFA7C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1EBFF0-E748-4492-AD79-E686660D3D6F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EEB869-F41B-4B3A-BBFF-4087319B7F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ACF4-2487-468D-A817-CA90127F1A70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E4BB1-FFEE-45AD-87DC-943DB5B8073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Přímá spojovací čára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Přímá spojovací čára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Přímá spojovací čára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ECA454-8DE5-4D3D-963E-7FE98C4A4170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F24F4B-BEB1-4291-9E49-A1348F0A20E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lipsa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římá spojovací čára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Přímá spojovací čára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5DF5BD-E189-491B-81B8-FDA7E1B5AF63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52BB5E-73FF-4075-8960-22517418C0A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6F6FE45-9B53-42EC-B6BF-4A81668CF934}" type="datetimeFigureOut">
              <a:rPr lang="sk-SK"/>
              <a:pPr>
                <a:defRPr/>
              </a:pPr>
              <a:t>11. 3. 2020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C7525F7-33C9-47D3-89DD-C2BE7C1206E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k.wikipedia.org/wiki/&#218;&#269;inn&#237;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eme.outervision.com/psucalculatorlite.js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1785938"/>
            <a:ext cx="6500813" cy="2143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800" dirty="0" smtClean="0"/>
              <a:t>Zdroj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power supply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Efektivita alebo účinnosť</a:t>
            </a:r>
            <a:endParaRPr lang="sk-SK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258050" cy="5473700"/>
          </a:xfrm>
        </p:spPr>
        <p:txBody>
          <a:bodyPr/>
          <a:lstStyle/>
          <a:p>
            <a:pPr eaLnBrk="1" hangingPunct="1"/>
            <a:r>
              <a:rPr lang="sk-SK" smtClean="0"/>
              <a:t>Pre ľahšiu orientáciu v účinnosti zdrojov sa vymyslel nasledovný štandard:</a:t>
            </a:r>
          </a:p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Jeden z najrozšírenejších je certifikácia 80Plus, ktorý má zaisťovať účinnosť zdroja nad 80%, pri typickom zaťažení 20%, 50% a 100%. Zároveň by hodnota </a:t>
            </a:r>
            <a:r>
              <a:rPr lang="sk-SK" smtClean="0">
                <a:hlinkClick r:id="rId2"/>
              </a:rPr>
              <a:t>účinníku</a:t>
            </a:r>
            <a:r>
              <a:rPr lang="sk-SK" smtClean="0"/>
              <a:t> (nadväznosť na PFC) mala byť vyššia ako 0,9.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071688"/>
            <a:ext cx="3457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143500"/>
            <a:ext cx="5419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Konektory a vodiče</a:t>
            </a:r>
            <a:endParaRPr lang="sk-SK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5686425" cy="5473700"/>
          </a:xfrm>
        </p:spPr>
        <p:txBody>
          <a:bodyPr/>
          <a:lstStyle/>
          <a:p>
            <a:pPr eaLnBrk="1" hangingPunct="1"/>
            <a:r>
              <a:rPr lang="sk-SK" smtClean="0"/>
              <a:t>20/24 pinový ATX12V konektor (primárny): slúži na napájanie MB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57188"/>
            <a:ext cx="23574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756150"/>
            <a:ext cx="28575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785938"/>
            <a:ext cx="44577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brázok 14" descr="atx 2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9338" y="5562600"/>
            <a:ext cx="30384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>
            <a:off x="4500563" y="2928938"/>
            <a:ext cx="1285875" cy="12144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4500563" y="3143250"/>
            <a:ext cx="1285875" cy="1000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ovéPole 12"/>
          <p:cNvSpPr txBox="1">
            <a:spLocks noChangeArrowheads="1"/>
          </p:cNvSpPr>
          <p:nvPr/>
        </p:nvSpPr>
        <p:spPr bwMode="auto">
          <a:xfrm>
            <a:off x="5214938" y="4143375"/>
            <a:ext cx="178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Schoolbook" pitchFamily="18" charset="0"/>
              </a:rPr>
              <a:t>Manuálne zapnutie zdroja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rot="5400000">
            <a:off x="70644" y="4929981"/>
            <a:ext cx="14287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ovéPole 15"/>
          <p:cNvSpPr txBox="1">
            <a:spLocks noChangeArrowheads="1"/>
          </p:cNvSpPr>
          <p:nvPr/>
        </p:nvSpPr>
        <p:spPr bwMode="auto">
          <a:xfrm>
            <a:off x="357188" y="56435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Schoolbook" pitchFamily="18" charset="0"/>
              </a:rPr>
              <a:t>Zdroj nabehol, pošle signál MB</a:t>
            </a:r>
          </a:p>
        </p:txBody>
      </p:sp>
      <p:sp>
        <p:nvSpPr>
          <p:cNvPr id="17" name="Elipsa 16"/>
          <p:cNvSpPr/>
          <p:nvPr/>
        </p:nvSpPr>
        <p:spPr>
          <a:xfrm>
            <a:off x="3143250" y="6072188"/>
            <a:ext cx="1428750" cy="500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Elipsa 17"/>
          <p:cNvSpPr/>
          <p:nvPr/>
        </p:nvSpPr>
        <p:spPr>
          <a:xfrm>
            <a:off x="7358063" y="2143125"/>
            <a:ext cx="500062" cy="500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927100"/>
            <a:ext cx="321468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Konektory a vodiče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5472113" cy="5473700"/>
          </a:xfrm>
        </p:spPr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 smtClean="0"/>
              <a:t>PWR_OK (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) signál. Po stabilizácii napätí (cca 100 - 500 </a:t>
            </a:r>
            <a:r>
              <a:rPr lang="sk-SK" dirty="0" err="1" smtClean="0"/>
              <a:t>ms</a:t>
            </a:r>
            <a:r>
              <a:rPr lang="sk-SK" dirty="0" smtClean="0"/>
              <a:t> od nábehu zdroja) na základe parametrov napätia jednotlivých prúdových vetiev zdroj oznámi základnej doske že parametre napätí sú správne (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 – napájanie je v poriadku). Ak tento signál základná doska nedostane, nezapne sa (v skutočnosti riadiaci obvod na matičnej doske trvale generuje signál </a:t>
            </a:r>
            <a:r>
              <a:rPr lang="sk-SK" dirty="0" err="1" smtClean="0"/>
              <a:t>reset</a:t>
            </a:r>
            <a:r>
              <a:rPr lang="sk-SK" dirty="0" smtClean="0"/>
              <a:t> pre CPU).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 smtClean="0"/>
              <a:t>PS_ON# (</a:t>
            </a:r>
            <a:r>
              <a:rPr lang="sk-SK" dirty="0" err="1" smtClean="0"/>
              <a:t>Power</a:t>
            </a:r>
            <a:r>
              <a:rPr lang="sk-SK" dirty="0" smtClean="0"/>
              <a:t> on) signál je aktiváciou zdroja. Vysiela ho matičná doska na základe stlačenia tlačidla "</a:t>
            </a:r>
            <a:r>
              <a:rPr lang="sk-SK" dirty="0" err="1" smtClean="0"/>
              <a:t>power</a:t>
            </a:r>
            <a:r>
              <a:rPr lang="sk-SK" dirty="0" smtClean="0"/>
              <a:t>" používateľom, alebo na základe programu. Ak signál je TTL </a:t>
            </a:r>
            <a:r>
              <a:rPr lang="sk-SK" dirty="0" err="1" smtClean="0"/>
              <a:t>low</a:t>
            </a:r>
            <a:r>
              <a:rPr lang="sk-SK" dirty="0" smtClean="0"/>
              <a:t> (logická nula) zdroj zapne základné napätia a vyšle signál </a:t>
            </a: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 smtClean="0"/>
              <a:t>Uvedené činnosti a pohotovostný stav elektroniky (zapnutie počítača pomocou sieťovej karty, klávesnice, modemu, hlavného vypínača atď.) v čase vypnutia základného zdroja zabezpečuje pohotovostný zdroj +5V </a:t>
            </a:r>
            <a:r>
              <a:rPr lang="sk-SK" dirty="0" err="1" smtClean="0"/>
              <a:t>Standby</a:t>
            </a:r>
            <a:r>
              <a:rPr lang="sk-SK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Konektory a vodiče</a:t>
            </a:r>
            <a:endParaRPr lang="sk-SK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467600" cy="5473700"/>
          </a:xfrm>
        </p:spPr>
        <p:txBody>
          <a:bodyPr/>
          <a:lstStyle/>
          <a:p>
            <a:pPr eaLnBrk="1" hangingPunct="1"/>
            <a:r>
              <a:rPr lang="sk-SK" smtClean="0"/>
              <a:t>4/8 pinový ATX12V konektor (sekundárny): slúži na napájanie CPU (4 pin max 120W, 8 pin 140W)</a:t>
            </a:r>
          </a:p>
          <a:p>
            <a:pPr eaLnBrk="1" hangingPunct="1"/>
            <a:r>
              <a:rPr lang="sk-SK" smtClean="0"/>
              <a:t>Ak je na MB 8 pin konektor </a:t>
            </a:r>
            <a:br>
              <a:rPr lang="sk-SK" smtClean="0"/>
            </a:br>
            <a:r>
              <a:rPr lang="sk-SK" smtClean="0"/>
              <a:t>pre napájanie CPU a zo zdroja</a:t>
            </a:r>
            <a:br>
              <a:rPr lang="sk-SK" smtClean="0"/>
            </a:br>
            <a:r>
              <a:rPr lang="sk-SK" smtClean="0"/>
              <a:t>je 4 pin, je potrebné pozrieť do</a:t>
            </a:r>
            <a:br>
              <a:rPr lang="sk-SK" smtClean="0"/>
            </a:br>
            <a:r>
              <a:rPr lang="sk-SK" smtClean="0"/>
              <a:t>manuálu, či môžete pripojiť </a:t>
            </a:r>
            <a:br>
              <a:rPr lang="sk-SK" smtClean="0"/>
            </a:br>
            <a:r>
              <a:rPr lang="sk-SK" smtClean="0"/>
              <a:t>4 pin zo zdroja alebo použiť </a:t>
            </a:r>
            <a:br>
              <a:rPr lang="sk-SK" smtClean="0"/>
            </a:br>
            <a:r>
              <a:rPr lang="sk-SK" smtClean="0"/>
              <a:t>redukciu.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150" y="5214938"/>
            <a:ext cx="2990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6538" y="1857375"/>
            <a:ext cx="30416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3929063"/>
            <a:ext cx="1928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ipsa 18"/>
          <p:cNvSpPr/>
          <p:nvPr/>
        </p:nvSpPr>
        <p:spPr>
          <a:xfrm>
            <a:off x="6572250" y="5857875"/>
            <a:ext cx="500063" cy="500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0" name="Elipsa 19"/>
          <p:cNvSpPr/>
          <p:nvPr/>
        </p:nvSpPr>
        <p:spPr>
          <a:xfrm>
            <a:off x="3786188" y="4429125"/>
            <a:ext cx="1143000" cy="500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Konektory a vodiče</a:t>
            </a:r>
            <a:endParaRPr lang="sk-SK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3543300" cy="5473700"/>
          </a:xfrm>
        </p:spPr>
        <p:txBody>
          <a:bodyPr/>
          <a:lstStyle/>
          <a:p>
            <a:pPr eaLnBrk="1" hangingPunct="1"/>
            <a:r>
              <a:rPr lang="sk-SK" smtClean="0"/>
              <a:t>5 pinový molex konektor: slúži na napájanie HDD, optických mechaník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857750"/>
            <a:ext cx="34385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14625"/>
            <a:ext cx="1285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928688" y="2643188"/>
            <a:ext cx="28575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Elipsa 11"/>
          <p:cNvSpPr/>
          <p:nvPr/>
        </p:nvSpPr>
        <p:spPr>
          <a:xfrm>
            <a:off x="928688" y="3571875"/>
            <a:ext cx="28575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21512" name="Zástupný symbol pro obsah 2"/>
          <p:cNvSpPr txBox="1">
            <a:spLocks/>
          </p:cNvSpPr>
          <p:nvPr/>
        </p:nvSpPr>
        <p:spPr bwMode="auto">
          <a:xfrm>
            <a:off x="3814763" y="955675"/>
            <a:ext cx="35433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sk-SK" sz="2400">
                <a:latin typeface="Century Schoolbook" pitchFamily="18" charset="0"/>
              </a:rPr>
              <a:t>5 pinový SATA konektor: slúži na napájanie HDD, optických mechaník</a:t>
            </a:r>
          </a:p>
        </p:txBody>
      </p:sp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500313"/>
            <a:ext cx="39433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2643188"/>
            <a:ext cx="221456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5005388"/>
            <a:ext cx="18573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lipsa 18"/>
          <p:cNvSpPr/>
          <p:nvPr/>
        </p:nvSpPr>
        <p:spPr>
          <a:xfrm>
            <a:off x="5643563" y="6072188"/>
            <a:ext cx="500062" cy="500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Konektory a vodiče</a:t>
            </a:r>
            <a:endParaRPr lang="sk-SK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258050" cy="5473700"/>
          </a:xfrm>
        </p:spPr>
        <p:txBody>
          <a:bodyPr/>
          <a:lstStyle/>
          <a:p>
            <a:pPr eaLnBrk="1" hangingPunct="1"/>
            <a:r>
              <a:rPr lang="sk-SK" smtClean="0"/>
              <a:t>6/8 pinový konektor pre napájanie VGA</a:t>
            </a:r>
          </a:p>
          <a:p>
            <a:pPr eaLnBrk="1" hangingPunct="1"/>
            <a:r>
              <a:rPr lang="sk-SK" smtClean="0"/>
              <a:t>Napájanie z +12V vetvy </a:t>
            </a:r>
          </a:p>
          <a:p>
            <a:pPr eaLnBrk="1" hangingPunct="1"/>
            <a:r>
              <a:rPr lang="sk-SK" smtClean="0"/>
              <a:t>6pin 75 W, 8pin 100W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457450"/>
            <a:ext cx="2476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357438"/>
            <a:ext cx="27146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ovéPole 15"/>
          <p:cNvSpPr txBox="1">
            <a:spLocks noChangeArrowheads="1"/>
          </p:cNvSpPr>
          <p:nvPr/>
        </p:nvSpPr>
        <p:spPr bwMode="auto">
          <a:xfrm>
            <a:off x="357188" y="3916363"/>
            <a:ext cx="328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Schoolbook" pitchFamily="18" charset="0"/>
              </a:rPr>
              <a:t> 6 PIN                           8 PIN </a:t>
            </a:r>
          </a:p>
        </p:txBody>
      </p:sp>
      <p:sp>
        <p:nvSpPr>
          <p:cNvPr id="17" name="Elipsa 16"/>
          <p:cNvSpPr/>
          <p:nvPr/>
        </p:nvSpPr>
        <p:spPr>
          <a:xfrm>
            <a:off x="5214938" y="3643313"/>
            <a:ext cx="500062" cy="500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Elipsa 17"/>
          <p:cNvSpPr/>
          <p:nvPr/>
        </p:nvSpPr>
        <p:spPr>
          <a:xfrm>
            <a:off x="2214563" y="2786063"/>
            <a:ext cx="500062" cy="500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Štítok zdroja</a:t>
            </a:r>
            <a:endParaRPr lang="sk-SK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615238" cy="5473700"/>
          </a:xfrm>
        </p:spPr>
        <p:txBody>
          <a:bodyPr/>
          <a:lstStyle/>
          <a:p>
            <a:pPr eaLnBrk="1" hangingPunct="1"/>
            <a:r>
              <a:rPr lang="sk-SK" smtClean="0"/>
              <a:t>Na štítku musia byť uvedené U </a:t>
            </a:r>
            <a:r>
              <a:rPr lang="en-US" smtClean="0"/>
              <a:t>[V]</a:t>
            </a:r>
            <a:r>
              <a:rPr lang="sk-SK" smtClean="0"/>
              <a:t> </a:t>
            </a:r>
            <a:r>
              <a:rPr lang="en-US" smtClean="0"/>
              <a:t>a </a:t>
            </a:r>
            <a:r>
              <a:rPr lang="sk-SK" smtClean="0"/>
              <a:t>maximálne</a:t>
            </a:r>
            <a:r>
              <a:rPr lang="en-US" smtClean="0"/>
              <a:t> </a:t>
            </a:r>
            <a:r>
              <a:rPr lang="sk-SK" smtClean="0"/>
              <a:t/>
            </a:r>
            <a:br>
              <a:rPr lang="sk-SK" smtClean="0"/>
            </a:br>
            <a:r>
              <a:rPr lang="en-US" smtClean="0"/>
              <a:t>I</a:t>
            </a:r>
            <a:r>
              <a:rPr lang="sk-SK" smtClean="0"/>
              <a:t> </a:t>
            </a:r>
            <a:r>
              <a:rPr lang="en-US" smtClean="0"/>
              <a:t>[A] </a:t>
            </a:r>
            <a:r>
              <a:rPr lang="sk-SK" smtClean="0"/>
              <a:t>zaťaženia jednotlivých vetví. </a:t>
            </a:r>
          </a:p>
          <a:p>
            <a:pPr eaLnBrk="1" hangingPunct="1"/>
            <a:r>
              <a:rPr lang="sk-SK" smtClean="0"/>
              <a:t>Každý zdroj predávaný v Európe musí mať na štítku logo CE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2643188"/>
            <a:ext cx="695325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Spotreba komponentov PC</a:t>
            </a:r>
            <a:endParaRPr lang="sk-SK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857250"/>
            <a:ext cx="4381500" cy="4114800"/>
          </a:xfrm>
          <a:noFill/>
        </p:spPr>
      </p:pic>
      <p:sp>
        <p:nvSpPr>
          <p:cNvPr id="24580" name="TextovéPole 9"/>
          <p:cNvSpPr txBox="1">
            <a:spLocks noChangeArrowheads="1"/>
          </p:cNvSpPr>
          <p:nvPr/>
        </p:nvSpPr>
        <p:spPr bwMode="auto">
          <a:xfrm>
            <a:off x="642938" y="5072063"/>
            <a:ext cx="7286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Century Schoolbook" pitchFamily="18" charset="0"/>
              </a:rPr>
              <a:t>Pri nákupe nového zdroja odporúčam tento kalkulátor:</a:t>
            </a:r>
          </a:p>
          <a:p>
            <a:r>
              <a:rPr lang="sk-SK">
                <a:latin typeface="Century Schoolbook" pitchFamily="18" charset="0"/>
                <a:hlinkClick r:id="rId3"/>
              </a:rPr>
              <a:t>http://www.extreme.outervision.com/psucalculatorlite.jsp</a:t>
            </a:r>
            <a:r>
              <a:rPr lang="sk-SK">
                <a:latin typeface="Century Schoolbook" pitchFamily="18" charset="0"/>
              </a:rPr>
              <a:t> </a:t>
            </a:r>
          </a:p>
          <a:p>
            <a:r>
              <a:rPr lang="sk-SK" sz="1200">
                <a:latin typeface="Century Schoolbook" pitchFamily="18" charset="0"/>
              </a:rPr>
              <a:t> </a:t>
            </a:r>
            <a:r>
              <a:rPr lang="sk-SK">
                <a:latin typeface="Century Schoolbook" pitchFamily="18" charset="0"/>
              </a:rPr>
              <a:t/>
            </a:r>
            <a:br>
              <a:rPr lang="sk-SK">
                <a:latin typeface="Century Schoolbook" pitchFamily="18" charset="0"/>
              </a:rPr>
            </a:br>
            <a:r>
              <a:rPr lang="sk-SK">
                <a:latin typeface="Century Schoolbook" pitchFamily="18" charset="0"/>
              </a:rPr>
              <a:t>Dimenzovať zdroj aspoň 50W nad max odoberaný. Ak je spotreba vyššia ako 270W odporúčam použiť kvalitný zdroj.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Ako rozoznať kvalitný zdroj</a:t>
            </a:r>
            <a:endParaRPr lang="sk-SK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615238" cy="5473700"/>
          </a:xfrm>
        </p:spPr>
        <p:txBody>
          <a:bodyPr/>
          <a:lstStyle/>
          <a:p>
            <a:pPr eaLnBrk="1" hangingPunct="1"/>
            <a:r>
              <a:rPr lang="sk-SK" smtClean="0"/>
              <a:t>V prvom rade o tom hovorí cena</a:t>
            </a:r>
          </a:p>
          <a:p>
            <a:pPr eaLnBrk="1" hangingPunct="1"/>
            <a:r>
              <a:rPr lang="sk-SK" smtClean="0"/>
              <a:t>Ďalej výrobca: Fortoron, Seasonic, Enermax, Corsair, Akasa, Chieftec, Mushkin</a:t>
            </a:r>
          </a:p>
          <a:p>
            <a:pPr eaLnBrk="1" hangingPunct="1"/>
            <a:r>
              <a:rPr lang="sk-SK" smtClean="0"/>
              <a:t>Kvalitný zdroj je zvyčajne dosť ťažký</a:t>
            </a:r>
          </a:p>
          <a:p>
            <a:pPr eaLnBrk="1" hangingPunct="1"/>
            <a:r>
              <a:rPr lang="sk-SK" smtClean="0"/>
              <a:t>Čítať recenzie</a:t>
            </a:r>
          </a:p>
          <a:p>
            <a:pPr eaLnBrk="1" hangingPunct="1"/>
            <a:r>
              <a:rPr lang="sk-SK" smtClean="0"/>
              <a:t>Veľa prídavných konektorov, napájane 6/8 pin pre VGA</a:t>
            </a:r>
          </a:p>
          <a:p>
            <a:pPr eaLnBrk="1" hangingPunct="1"/>
            <a:r>
              <a:rPr lang="sk-SK" smtClean="0"/>
              <a:t>Aktívne PFC</a:t>
            </a:r>
          </a:p>
          <a:p>
            <a:pPr eaLnBrk="1" hangingPunct="1"/>
            <a:r>
              <a:rPr lang="sk-SK" smtClean="0"/>
              <a:t>Obsahuje rôzne ochrany (proti skratu, prepätiu, podpätiu atď.)</a:t>
            </a:r>
          </a:p>
          <a:p>
            <a:pPr eaLnBrk="1" hangingPunct="1"/>
            <a:r>
              <a:rPr lang="sk-SK" smtClean="0"/>
              <a:t>Dimenzovať zdroj aspoň 50W nad max odoberaný</a:t>
            </a:r>
          </a:p>
          <a:p>
            <a:pPr eaLnBrk="1" hangingPunct="1"/>
            <a:r>
              <a:rPr lang="sk-SK" smtClean="0"/>
              <a:t>Pre VGA s 6pin pridávnym napájaním minimálne 400W kvalitný zdroj.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Funkcia zdroja ATX</a:t>
            </a:r>
            <a:endParaRPr lang="sk-SK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467600" cy="5473700"/>
          </a:xfrm>
        </p:spPr>
        <p:txBody>
          <a:bodyPr/>
          <a:lstStyle/>
          <a:p>
            <a:pPr eaLnBrk="1" hangingPunct="1"/>
            <a:r>
              <a:rPr lang="sk-SK" smtClean="0"/>
              <a:t>Počítačový zdroj je komponentom počítača, ktorí zabezpečuje dodávku energie pre systém transformovaním vstupného napätia (230V/50Hz) na napätia požadované (12V, 5V, 3,3 V) pre napájanie HW komponentov. </a:t>
            </a:r>
          </a:p>
          <a:p>
            <a:pPr eaLnBrk="1" hangingPunct="1"/>
            <a:r>
              <a:rPr lang="sk-SK" smtClean="0"/>
              <a:t>Ďalšou dôležitou funkciou zdroja je zabezpečenie cirkulácie vzduchu potrebného pre chladenie komponentov v počítači.</a:t>
            </a:r>
          </a:p>
          <a:p>
            <a:pPr eaLnBrk="1" hangingPunct="1"/>
            <a:r>
              <a:rPr lang="sk-SK" smtClean="0"/>
              <a:t>Veľkou výhodou ATX zdroja</a:t>
            </a:r>
            <a:br>
              <a:rPr lang="sk-SK" smtClean="0"/>
            </a:br>
            <a:r>
              <a:rPr lang="sk-SK" smtClean="0"/>
              <a:t>je možnosť zapnutia softvérovo</a:t>
            </a:r>
            <a:br>
              <a:rPr lang="sk-SK" smtClean="0"/>
            </a:br>
            <a:r>
              <a:rPr lang="sk-SK" smtClean="0"/>
              <a:t>alias po stlačení tlačidla </a:t>
            </a:r>
            <a:br>
              <a:rPr lang="sk-SK" smtClean="0"/>
            </a:br>
            <a:r>
              <a:rPr lang="sk-SK" smtClean="0"/>
              <a:t>napájanie na prednom paneli</a:t>
            </a:r>
            <a:br>
              <a:rPr lang="sk-SK" smtClean="0"/>
            </a:br>
            <a:r>
              <a:rPr lang="sk-SK" smtClean="0"/>
              <a:t>skrinky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6433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Parametre zdroja ATX</a:t>
            </a:r>
            <a:endParaRPr lang="sk-SK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4900613" cy="5500688"/>
          </a:xfrm>
        </p:spPr>
        <p:txBody>
          <a:bodyPr/>
          <a:lstStyle/>
          <a:p>
            <a:pPr eaLnBrk="1" hangingPunct="1"/>
            <a:r>
              <a:rPr lang="sk-SK" sz="2000" smtClean="0"/>
              <a:t>Výkon (W)</a:t>
            </a:r>
          </a:p>
          <a:p>
            <a:pPr eaLnBrk="1" hangingPunct="1"/>
            <a:r>
              <a:rPr lang="sk-SK" sz="2000" smtClean="0"/>
              <a:t>Rozmery (cm)</a:t>
            </a:r>
          </a:p>
          <a:p>
            <a:pPr eaLnBrk="1" hangingPunct="1"/>
            <a:r>
              <a:rPr lang="sk-SK" sz="2000" smtClean="0"/>
              <a:t>Napájacie káble (20/24, 4/8)</a:t>
            </a:r>
          </a:p>
          <a:p>
            <a:pPr eaLnBrk="1" hangingPunct="1"/>
            <a:r>
              <a:rPr lang="sk-SK" sz="2000" smtClean="0"/>
              <a:t>Káble (molex, SATA, pre VGA)</a:t>
            </a:r>
          </a:p>
          <a:p>
            <a:pPr eaLnBrk="1" hangingPunct="1"/>
            <a:r>
              <a:rPr lang="sk-SK" sz="2000" smtClean="0"/>
              <a:t>Účinnosť alebo efektivita (%)</a:t>
            </a:r>
          </a:p>
          <a:p>
            <a:pPr eaLnBrk="1" hangingPunct="1"/>
            <a:r>
              <a:rPr lang="sk-SK" sz="2000" smtClean="0"/>
              <a:t>Typ ventilátora  (80, 120 mm)</a:t>
            </a:r>
          </a:p>
          <a:p>
            <a:pPr eaLnBrk="1" hangingPunct="1"/>
            <a:r>
              <a:rPr lang="sk-SK" sz="2000" smtClean="0"/>
              <a:t>PFC (aktívne, pasívne)</a:t>
            </a:r>
          </a:p>
          <a:p>
            <a:pPr algn="just" eaLnBrk="1" hangingPunct="1"/>
            <a:endParaRPr lang="sk-SK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Parametre zdroja ATX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4900613" cy="5500688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sz="2000" dirty="0" smtClean="0"/>
              <a:t>Zdroj je umiestnený v plechovej skrinke (obale). Rozmery definuje štandard ATX (</a:t>
            </a:r>
            <a:r>
              <a:rPr lang="sk-SK" sz="2000" dirty="0" err="1" smtClean="0"/>
              <a:t>Advanced</a:t>
            </a:r>
            <a:r>
              <a:rPr lang="sk-SK" sz="2000" dirty="0" smtClean="0"/>
              <a:t> </a:t>
            </a:r>
            <a:r>
              <a:rPr lang="sk-SK" sz="2000" dirty="0" err="1" smtClean="0"/>
              <a:t>Technology</a:t>
            </a:r>
            <a:r>
              <a:rPr lang="sk-SK" sz="2000" dirty="0" smtClean="0"/>
              <a:t> </a:t>
            </a:r>
            <a:r>
              <a:rPr lang="sk-SK" sz="2000" dirty="0" err="1" smtClean="0"/>
              <a:t>Extended</a:t>
            </a:r>
            <a:r>
              <a:rPr lang="sk-SK" sz="2000" dirty="0" smtClean="0"/>
              <a:t>) zavedený </a:t>
            </a:r>
            <a:r>
              <a:rPr lang="sk-SK" sz="2000" dirty="0" err="1" smtClean="0"/>
              <a:t>Intel-om</a:t>
            </a:r>
            <a:r>
              <a:rPr lang="sk-SK" sz="2000" dirty="0" smtClean="0"/>
              <a:t> v roku 1995. Rozmer zdroja je 86 x 150 x 140 mm. Ako materiál sa používa oceľový pozinkovaný plech (niekedy aj dural, alebo plast). Na zdroji sú vyhotovené otvory pre prívod a odvod chladiaceho vzduchu.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sz="2000" dirty="0" smtClean="0"/>
              <a:t>Zdroj sa umiestňuje do počítačovej skrine rovnakého typu (štandardu napr. ATX), čo zabezpečí lícovanie upevňovacích a chladiacich otvorov.  Na zadnej strane sa nachádzajú vstupné (a výstupné) konektory 230V a veľký otvor pre "výfuk" chladiaceho vzduchu. Na chladenie sa používa 80 (zozadu)/120 (zospodu) mm ventilátor.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sz="2000" dirty="0" smtClean="0"/>
              <a:t>Všetky konektory zdroja sú </a:t>
            </a:r>
            <a:r>
              <a:rPr lang="sk-SK" sz="2000" dirty="0" err="1" smtClean="0"/>
              <a:t>kľúčované</a:t>
            </a:r>
            <a:r>
              <a:rPr lang="sk-SK" sz="2000" dirty="0" smtClean="0"/>
              <a:t>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85750"/>
            <a:ext cx="3214687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357688"/>
            <a:ext cx="19192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Parametre zdroja ATX</a:t>
            </a:r>
            <a:endParaRPr lang="sk-SK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829550" cy="5500688"/>
          </a:xfrm>
        </p:spPr>
        <p:txBody>
          <a:bodyPr/>
          <a:lstStyle/>
          <a:p>
            <a:pPr algn="just" eaLnBrk="1" hangingPunct="1"/>
            <a:r>
              <a:rPr lang="sk-SK" sz="2000" smtClean="0"/>
              <a:t>Zdroj má štandardne 4 napájacie vetvy:</a:t>
            </a:r>
          </a:p>
          <a:p>
            <a:pPr lvl="1" algn="just" eaLnBrk="1" hangingPunct="1"/>
            <a:r>
              <a:rPr lang="sk-SK" sz="1700" smtClean="0"/>
              <a:t> 2x +12V (jedna pre CPU druhá pre VGA)</a:t>
            </a:r>
          </a:p>
          <a:p>
            <a:pPr lvl="1" algn="just" eaLnBrk="1" hangingPunct="1"/>
            <a:r>
              <a:rPr lang="sk-SK" sz="1700" smtClean="0"/>
              <a:t>+ 5V, + 3,3V</a:t>
            </a:r>
          </a:p>
          <a:p>
            <a:pPr lvl="1" algn="just" eaLnBrk="1" hangingPunct="1"/>
            <a:r>
              <a:rPr lang="sk-SK" sz="1700" smtClean="0"/>
              <a:t>- 12V - 5V</a:t>
            </a:r>
          </a:p>
          <a:p>
            <a:pPr lvl="1" algn="just" eaLnBrk="1" hangingPunct="1"/>
            <a:r>
              <a:rPr lang="sk-SK" sz="1700" smtClean="0"/>
              <a:t>+ 5V Stanby</a:t>
            </a:r>
          </a:p>
          <a:p>
            <a:pPr lvl="1" algn="just" eaLnBrk="1" hangingPunct="1"/>
            <a:endParaRPr lang="sk-SK" sz="17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sk-SK" sz="2000" smtClean="0"/>
              <a:t>     </a:t>
            </a:r>
            <a:r>
              <a:rPr lang="sk-SK" sz="1800" smtClean="0"/>
              <a:t>Hodnoty platia pre 400W zdroj ATX12V podľa špecifikácií od Intelu</a:t>
            </a:r>
          </a:p>
          <a:p>
            <a:pPr algn="just" eaLnBrk="1" hangingPunct="1">
              <a:buFont typeface="Wingdings" pitchFamily="2" charset="2"/>
              <a:buNone/>
            </a:pPr>
            <a:endParaRPr lang="sk-SK" sz="1800" smtClean="0"/>
          </a:p>
          <a:p>
            <a:pPr algn="just" eaLnBrk="1" hangingPunct="1">
              <a:buFont typeface="Wingdings" pitchFamily="2" charset="2"/>
              <a:buNone/>
            </a:pPr>
            <a:endParaRPr lang="sk-SK" sz="2000" smtClean="0"/>
          </a:p>
          <a:p>
            <a:pPr algn="just" eaLnBrk="1" hangingPunct="1">
              <a:buFont typeface="Wingdings" pitchFamily="2" charset="2"/>
              <a:buNone/>
            </a:pPr>
            <a:endParaRPr lang="sk-SK" sz="2000" smtClean="0"/>
          </a:p>
          <a:p>
            <a:pPr algn="just" eaLnBrk="1" hangingPunct="1">
              <a:buFont typeface="Wingdings" pitchFamily="2" charset="2"/>
              <a:buNone/>
            </a:pPr>
            <a:endParaRPr lang="sk-SK" sz="2000" smtClean="0"/>
          </a:p>
          <a:p>
            <a:pPr algn="just" eaLnBrk="1" hangingPunct="1">
              <a:buFont typeface="Wingdings" pitchFamily="2" charset="2"/>
              <a:buNone/>
            </a:pPr>
            <a:endParaRPr lang="sk-SK" sz="20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sk-SK" sz="2000" smtClean="0"/>
              <a:t>    Maximálny spoločný odber výstupov 3.3V a 5V spolu musí byť menší ako 130 W.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286125"/>
            <a:ext cx="59912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Napätia zdroja ATX a ich rozsahy</a:t>
            </a:r>
            <a:endParaRPr lang="sk-SK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829550" cy="5500688"/>
          </a:xfrm>
        </p:spPr>
        <p:txBody>
          <a:bodyPr/>
          <a:lstStyle/>
          <a:p>
            <a:pPr algn="just" eaLnBrk="1" hangingPunct="1"/>
            <a:r>
              <a:rPr lang="sk-SK" sz="2000" smtClean="0"/>
              <a:t>Zdroj má štandardne 4 druhy napätia:</a:t>
            </a:r>
          </a:p>
          <a:p>
            <a:pPr lvl="1" algn="just" eaLnBrk="1" hangingPunct="1"/>
            <a:r>
              <a:rPr lang="sk-SK" sz="1700" smtClean="0"/>
              <a:t>+12V - žltý</a:t>
            </a:r>
          </a:p>
          <a:p>
            <a:pPr lvl="1" algn="just" eaLnBrk="1" hangingPunct="1"/>
            <a:r>
              <a:rPr lang="sk-SK" sz="1700" smtClean="0"/>
              <a:t>+5V - červený</a:t>
            </a:r>
          </a:p>
          <a:p>
            <a:pPr lvl="1" algn="just" eaLnBrk="1" hangingPunct="1"/>
            <a:r>
              <a:rPr lang="sk-SK" sz="1700" smtClean="0"/>
              <a:t>+3,3V - oranžový</a:t>
            </a:r>
          </a:p>
          <a:p>
            <a:pPr lvl="1" algn="just" eaLnBrk="1" hangingPunct="1"/>
            <a:r>
              <a:rPr lang="sk-SK" sz="1700" smtClean="0"/>
              <a:t>-12V - modrý</a:t>
            </a:r>
          </a:p>
          <a:p>
            <a:pPr algn="just" eaLnBrk="1" hangingPunct="1"/>
            <a:r>
              <a:rPr lang="sk-SK" sz="2000" smtClean="0"/>
              <a:t>Počítačový zdroj musí zabezpečiť napätie v určitom rozsahu. Napätie nesme poklesnúť pod stanovený limit ani pri maximálnom zaťažení zdroja. Obvykle by mal zdroj pracovať maximálne na 75% - 80%) svojho výkonu. Zvyšná kapacita je určená ako rezerva pre špičkové odbery. Zdroj má najvyššiu účinnosť pri 50 – 75%-nom zaťažení. </a:t>
            </a:r>
          </a:p>
          <a:p>
            <a:pPr algn="just" eaLnBrk="1" hangingPunct="1"/>
            <a:r>
              <a:rPr lang="sk-SK" sz="2000" smtClean="0"/>
              <a:t>Výstupné napätia zdroja a ich tolerancie:</a:t>
            </a:r>
          </a:p>
          <a:p>
            <a:pPr algn="just" eaLnBrk="1" hangingPunct="1">
              <a:buFont typeface="Wingdings" pitchFamily="2" charset="2"/>
              <a:buNone/>
            </a:pPr>
            <a:endParaRPr lang="sk-SK" sz="2000" smtClean="0"/>
          </a:p>
          <a:p>
            <a:pPr algn="just" eaLnBrk="1" hangingPunct="1">
              <a:buFont typeface="Wingdings" pitchFamily="2" charset="2"/>
              <a:buNone/>
            </a:pPr>
            <a:endParaRPr lang="sk-SK" sz="2000" smtClean="0"/>
          </a:p>
          <a:p>
            <a:pPr algn="just" eaLnBrk="1" hangingPunct="1">
              <a:buFont typeface="Wingdings" pitchFamily="2" charset="2"/>
              <a:buNone/>
            </a:pPr>
            <a:endParaRPr lang="sk-SK" sz="20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sk-SK" sz="2000" smtClean="0"/>
              <a:t>   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929188"/>
            <a:ext cx="39338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PFC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258050" cy="5473700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 err="1" smtClean="0"/>
              <a:t>Power</a:t>
            </a:r>
            <a:r>
              <a:rPr lang="sk-SK" dirty="0" smtClean="0"/>
              <a:t> </a:t>
            </a:r>
            <a:r>
              <a:rPr lang="sk-SK" dirty="0" err="1" smtClean="0"/>
              <a:t>factor</a:t>
            </a:r>
            <a:r>
              <a:rPr lang="sk-SK" dirty="0" smtClean="0"/>
              <a:t> </a:t>
            </a:r>
            <a:r>
              <a:rPr lang="sk-SK" dirty="0" err="1" smtClean="0"/>
              <a:t>correction</a:t>
            </a:r>
            <a:r>
              <a:rPr lang="sk-SK" dirty="0" smtClean="0"/>
              <a:t> - </a:t>
            </a:r>
            <a:r>
              <a:rPr lang="sk-SK" b="1" dirty="0" smtClean="0"/>
              <a:t>PFC</a:t>
            </a:r>
            <a:r>
              <a:rPr lang="sk-SK" dirty="0" smtClean="0"/>
              <a:t> je od toho, aby počítačový zdroj odoberal prúd blížiaci sa čo najviac </a:t>
            </a:r>
            <a:r>
              <a:rPr lang="sk-SK" dirty="0" err="1" smtClean="0"/>
              <a:t>sínusovke</a:t>
            </a:r>
            <a:r>
              <a:rPr lang="sk-SK" dirty="0" smtClean="0"/>
              <a:t> vo fázy s napätím (obr. ďalšia strana). Rozlišujeme dva základné typy: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b="1" dirty="0" smtClean="0"/>
              <a:t>Pasívny:</a:t>
            </a:r>
            <a:r>
              <a:rPr lang="sk-SK" dirty="0" smtClean="0"/>
              <a:t> je spravidla sériovo zapojená tlmivka, ktorá obsah harmonických rušení znižuje.</a:t>
            </a:r>
          </a:p>
          <a:p>
            <a:pPr marL="640080" lvl="1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sk-SK" b="1" dirty="0" smtClean="0"/>
              <a:t>Aktívny:</a:t>
            </a:r>
            <a:r>
              <a:rPr lang="sk-SK" dirty="0" smtClean="0"/>
              <a:t> tvorený spínacím výkonovým tranzistorom, ktorý moduluje vstupní sieťový prúd tak, aby mal takmer ideálne sínusový priebeh. Výhodou aktívneho PFC v zrovnaním s pasívnym sú malé rozmery, dokonalejšie tvarovanie prúdu, ale nevýhodou je nebezpečenstvo vzniku ďalšieho vysokofrekvenčného rušenia.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k-SK" dirty="0" smtClean="0"/>
              <a:t>Ďalšou funkciou PFC je korekcia špičiek pri pripojení zdroja do elektrickej rozvodnej siete. Ak zdroj nemá PFC, môže vyvolať veľkú prúdovú špičku a vyhodí istič.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PFC</a:t>
            </a:r>
            <a:endParaRPr lang="sk-SK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258050" cy="5473700"/>
          </a:xfrm>
        </p:spPr>
        <p:txBody>
          <a:bodyPr/>
          <a:lstStyle/>
          <a:p>
            <a:pPr eaLnBrk="1" hangingPunct="1"/>
            <a:r>
              <a:rPr lang="sk-SK" smtClean="0"/>
              <a:t>Power factor correction – </a:t>
            </a:r>
            <a:r>
              <a:rPr lang="sk-SK" b="1" smtClean="0"/>
              <a:t>PFC</a:t>
            </a:r>
          </a:p>
          <a:p>
            <a:pPr eaLnBrk="1" hangingPunct="1"/>
            <a:endParaRPr lang="sk-SK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95463"/>
            <a:ext cx="807243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Efektivita alebo účinnosť</a:t>
            </a:r>
            <a:endParaRPr lang="sk-SK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258050" cy="5473700"/>
          </a:xfrm>
        </p:spPr>
        <p:txBody>
          <a:bodyPr/>
          <a:lstStyle/>
          <a:p>
            <a:pPr eaLnBrk="1" hangingPunct="1"/>
            <a:r>
              <a:rPr lang="sk-SK" smtClean="0"/>
              <a:t>Účinnosť je pomer medzi výstupným výkonom a príkonom zdroja, je to veľmi dôležitá hodnota, ktorá nám udáva množstvo spotrebované energie (vyžiarené - v našom prípade v podobe tepla) a využiteľné (tá čo sa prenesie na výstupné svorky zdroja). Účinnosť je vždy menšia ako 100%. Pr. Zdroj 400W s účinnosťou 50</a:t>
            </a:r>
            <a:r>
              <a:rPr lang="en-US" smtClean="0"/>
              <a:t>%</a:t>
            </a:r>
            <a:r>
              <a:rPr lang="sk-SK" smtClean="0"/>
              <a:t> potrebuje odobrať z elektrickej siete U a I o hodnote 800W aby dostal na výstupe 400W (400W na výstupe, 400W premena na teplo).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1020</Words>
  <Application>Microsoft Office PowerPoint</Application>
  <PresentationFormat>Prezentácia na obrazovke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4" baseType="lpstr">
      <vt:lpstr>Arial</vt:lpstr>
      <vt:lpstr>Century Schoolbook</vt:lpstr>
      <vt:lpstr>Wingdings</vt:lpstr>
      <vt:lpstr>Wingdings 2</vt:lpstr>
      <vt:lpstr>Calibri</vt:lpstr>
      <vt:lpstr>Arkýř</vt:lpstr>
      <vt:lpstr>Zdroj power supply</vt:lpstr>
      <vt:lpstr>Funkcia zdroja ATX</vt:lpstr>
      <vt:lpstr>Parametre zdroja ATX</vt:lpstr>
      <vt:lpstr>Parametre zdroja ATX</vt:lpstr>
      <vt:lpstr>Parametre zdroja ATX</vt:lpstr>
      <vt:lpstr>Napätia zdroja ATX a ich rozsahy</vt:lpstr>
      <vt:lpstr>PFC</vt:lpstr>
      <vt:lpstr>PFC</vt:lpstr>
      <vt:lpstr>Efektivita alebo účinnosť</vt:lpstr>
      <vt:lpstr>Efektivita alebo účinnosť</vt:lpstr>
      <vt:lpstr>Konektory a vodiče</vt:lpstr>
      <vt:lpstr>Konektory a vodiče</vt:lpstr>
      <vt:lpstr>Konektory a vodiče</vt:lpstr>
      <vt:lpstr>Konektory a vodiče</vt:lpstr>
      <vt:lpstr>Konektory a vodiče</vt:lpstr>
      <vt:lpstr>Štítok zdroja</vt:lpstr>
      <vt:lpstr>Spotreba komponentov PC</vt:lpstr>
      <vt:lpstr>Ako rozoznať kvalitný zdroj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Grafická Karta VGA (Video Graphics Adapter)</dc:title>
  <dc:creator>Pegzli</dc:creator>
  <cp:lastModifiedBy>__</cp:lastModifiedBy>
  <cp:revision>62</cp:revision>
  <dcterms:created xsi:type="dcterms:W3CDTF">2010-01-18T21:18:46Z</dcterms:created>
  <dcterms:modified xsi:type="dcterms:W3CDTF">2020-03-11T17:10:03Z</dcterms:modified>
</cp:coreProperties>
</file>