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4" r:id="rId9"/>
    <p:sldId id="262" r:id="rId10"/>
    <p:sldId id="263" r:id="rId11"/>
    <p:sldId id="283" r:id="rId12"/>
    <p:sldId id="281" r:id="rId13"/>
    <p:sldId id="282" r:id="rId14"/>
    <p:sldId id="265" r:id="rId15"/>
    <p:sldId id="284" r:id="rId16"/>
    <p:sldId id="285" r:id="rId17"/>
    <p:sldId id="286" r:id="rId18"/>
    <p:sldId id="287" r:id="rId19"/>
    <p:sldId id="288" r:id="rId20"/>
    <p:sldId id="289" r:id="rId21"/>
    <p:sldId id="266" r:id="rId22"/>
    <p:sldId id="267" r:id="rId23"/>
    <p:sldId id="269" r:id="rId24"/>
    <p:sldId id="270" r:id="rId25"/>
    <p:sldId id="271" r:id="rId26"/>
    <p:sldId id="275" r:id="rId27"/>
    <p:sldId id="272" r:id="rId28"/>
    <p:sldId id="273" r:id="rId29"/>
    <p:sldId id="274" r:id="rId30"/>
    <p:sldId id="276" r:id="rId31"/>
    <p:sldId id="277" r:id="rId32"/>
    <p:sldId id="279" r:id="rId33"/>
    <p:sldId id="278" r:id="rId34"/>
    <p:sldId id="280" r:id="rId3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286-481C-4749-97D9-719A592538E6}" type="datetimeFigureOut">
              <a:rPr lang="sk-SK" smtClean="0"/>
              <a:pPr/>
              <a:t>23. 11. 2021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9132-B174-43BA-955F-A43D609F20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286-481C-4749-97D9-719A592538E6}" type="datetimeFigureOut">
              <a:rPr lang="sk-SK" smtClean="0"/>
              <a:pPr/>
              <a:t>23. 11. 2021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9132-B174-43BA-955F-A43D609F20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286-481C-4749-97D9-719A592538E6}" type="datetimeFigureOut">
              <a:rPr lang="sk-SK" smtClean="0"/>
              <a:pPr/>
              <a:t>23. 11. 2021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9132-B174-43BA-955F-A43D609F20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286-481C-4749-97D9-719A592538E6}" type="datetimeFigureOut">
              <a:rPr lang="sk-SK" smtClean="0"/>
              <a:pPr/>
              <a:t>23. 11. 2021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9132-B174-43BA-955F-A43D609F20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286-481C-4749-97D9-719A592538E6}" type="datetimeFigureOut">
              <a:rPr lang="sk-SK" smtClean="0"/>
              <a:pPr/>
              <a:t>23. 11. 2021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9132-B174-43BA-955F-A43D609F20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286-481C-4749-97D9-719A592538E6}" type="datetimeFigureOut">
              <a:rPr lang="sk-SK" smtClean="0"/>
              <a:pPr/>
              <a:t>23. 11. 2021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9132-B174-43BA-955F-A43D609F20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286-481C-4749-97D9-719A592538E6}" type="datetimeFigureOut">
              <a:rPr lang="sk-SK" smtClean="0"/>
              <a:pPr/>
              <a:t>23. 11. 2021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9132-B174-43BA-955F-A43D609F20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286-481C-4749-97D9-719A592538E6}" type="datetimeFigureOut">
              <a:rPr lang="sk-SK" smtClean="0"/>
              <a:pPr/>
              <a:t>23. 11. 2021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9132-B174-43BA-955F-A43D609F20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286-481C-4749-97D9-719A592538E6}" type="datetimeFigureOut">
              <a:rPr lang="sk-SK" smtClean="0"/>
              <a:pPr/>
              <a:t>23. 11. 2021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9132-B174-43BA-955F-A43D609F20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286-481C-4749-97D9-719A592538E6}" type="datetimeFigureOut">
              <a:rPr lang="sk-SK" smtClean="0"/>
              <a:pPr/>
              <a:t>23. 11. 2021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9132-B174-43BA-955F-A43D609F20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286-481C-4749-97D9-719A592538E6}" type="datetimeFigureOut">
              <a:rPr lang="sk-SK" smtClean="0"/>
              <a:pPr/>
              <a:t>23. 11. 2021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9132-B174-43BA-955F-A43D609F20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F4286-481C-4749-97D9-719A592538E6}" type="datetimeFigureOut">
              <a:rPr lang="sk-SK" smtClean="0"/>
              <a:pPr/>
              <a:t>23. 11. 2021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9132-B174-43BA-955F-A43D609F20E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3BCbl7T4xA" TargetMode="External"/><Relationship Id="rId2" Type="http://schemas.openxmlformats.org/officeDocument/2006/relationships/hyperlink" Target="https://www.youtube.com/watch?v=PYk0kIN9Iq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Základy smerovania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4414" y="321468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sk-SK" dirty="0" err="1" smtClean="0"/>
              <a:t>M.Mikulášová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www.youtube.com/watch?v=PYk0kIN9IqA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www.youtube.com/watch?v=N3BCbl7T4xA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smerovacej tabuľky</a:t>
            </a:r>
            <a:endParaRPr lang="sk-SK" dirty="0"/>
          </a:p>
        </p:txBody>
      </p:sp>
      <p:pic>
        <p:nvPicPr>
          <p:cNvPr id="4" name="Zástupný symbol obsahu 3" descr="skenovat0001"/>
          <p:cNvPicPr>
            <a:picLocks noGrp="1"/>
          </p:cNvPicPr>
          <p:nvPr>
            <p:ph idx="1"/>
          </p:nvPr>
        </p:nvPicPr>
        <p:blipFill>
          <a:blip r:embed="rId2" cstate="print"/>
          <a:srcRect l="16170" t="10527" r="3404" b="53714"/>
          <a:stretch>
            <a:fillRect/>
          </a:stretch>
        </p:blipFill>
        <p:spPr bwMode="auto">
          <a:xfrm>
            <a:off x="1785918" y="1714488"/>
            <a:ext cx="607223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500166" y="142873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Show </a:t>
            </a:r>
            <a:r>
              <a:rPr lang="sk-SK" dirty="0" err="1" smtClean="0"/>
              <a:t>ip</a:t>
            </a:r>
            <a:r>
              <a:rPr lang="sk-SK" dirty="0" smtClean="0"/>
              <a:t> </a:t>
            </a:r>
            <a:r>
              <a:rPr lang="sk-SK" dirty="0" err="1" smtClean="0"/>
              <a:t>route</a:t>
            </a:r>
            <a:endParaRPr lang="sk-SK" dirty="0"/>
          </a:p>
        </p:txBody>
      </p:sp>
      <p:pic>
        <p:nvPicPr>
          <p:cNvPr id="6" name="Zástupný symbol obsahu 3" descr="skenovat0001"/>
          <p:cNvPicPr>
            <a:picLocks/>
          </p:cNvPicPr>
          <p:nvPr/>
        </p:nvPicPr>
        <p:blipFill>
          <a:blip r:embed="rId2" cstate="print"/>
          <a:srcRect l="16170" t="10527" r="3404" b="53714"/>
          <a:stretch>
            <a:fillRect/>
          </a:stretch>
        </p:blipFill>
        <p:spPr bwMode="auto">
          <a:xfrm>
            <a:off x="1938318" y="1866888"/>
            <a:ext cx="607223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Vysvetlenie smerovacej tabuľky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Prvý stĺpec vyplýva(C,O,S), podľa </a:t>
            </a:r>
            <a:r>
              <a:rPr lang="sk-SK" sz="2000" dirty="0" err="1" smtClean="0"/>
              <a:t>codes</a:t>
            </a:r>
            <a:r>
              <a:rPr lang="sk-SK" sz="2000" dirty="0" smtClean="0"/>
              <a:t> tabuľky, S statický záznam</a:t>
            </a:r>
          </a:p>
          <a:p>
            <a:r>
              <a:rPr lang="sk-SK" sz="2000" dirty="0" smtClean="0"/>
              <a:t>Zoznam cieľových sietí, masky sú označené prefixom</a:t>
            </a:r>
          </a:p>
          <a:p>
            <a:r>
              <a:rPr lang="sk-SK" sz="2000" dirty="0" err="1" smtClean="0"/>
              <a:t>Directly</a:t>
            </a:r>
            <a:r>
              <a:rPr lang="sk-SK" sz="2000" dirty="0" smtClean="0"/>
              <a:t> </a:t>
            </a:r>
            <a:r>
              <a:rPr lang="sk-SK" sz="2000" dirty="0" err="1" smtClean="0"/>
              <a:t>connected</a:t>
            </a:r>
            <a:r>
              <a:rPr lang="sk-SK" sz="2000" dirty="0" smtClean="0"/>
              <a:t> – priamo pripojené k smerovaču</a:t>
            </a:r>
          </a:p>
          <a:p>
            <a:r>
              <a:rPr lang="sk-SK" sz="2000" dirty="0" smtClean="0"/>
              <a:t>Číslo 110 určuje administratívnu vzdialenosť – spoľahlivosť a ďalšie číslo súvisí s typom protokolu</a:t>
            </a:r>
          </a:p>
          <a:p>
            <a:r>
              <a:rPr lang="sk-SK" sz="2000" dirty="0" smtClean="0"/>
              <a:t>Údaj </a:t>
            </a:r>
            <a:r>
              <a:rPr lang="sk-SK" sz="2000" dirty="0" err="1" smtClean="0"/>
              <a:t>via</a:t>
            </a:r>
            <a:r>
              <a:rPr lang="sk-SK" sz="2000" dirty="0" smtClean="0"/>
              <a:t> znamená ďalší </a:t>
            </a:r>
            <a:r>
              <a:rPr lang="sk-SK" sz="2000" dirty="0" err="1" smtClean="0"/>
              <a:t>next-hop,potom</a:t>
            </a:r>
            <a:r>
              <a:rPr lang="sk-SK" sz="2000" dirty="0" smtClean="0"/>
              <a:t> je čas, ktorý určuje čas posledného overenia trasy, či je v poriadku</a:t>
            </a:r>
          </a:p>
          <a:p>
            <a:r>
              <a:rPr lang="sk-SK" sz="2000" dirty="0" smtClean="0"/>
              <a:t>Posledný údaj určuje výstupné rozhranie pre danú cieľovú adresu </a:t>
            </a:r>
            <a:r>
              <a:rPr lang="sk-SK" sz="2000" dirty="0" err="1" smtClean="0"/>
              <a:t>Fast</a:t>
            </a:r>
            <a:r>
              <a:rPr lang="sk-SK" sz="2000" dirty="0" smtClean="0"/>
              <a:t> </a:t>
            </a:r>
            <a:r>
              <a:rPr lang="sk-SK" sz="2000" dirty="0" err="1" smtClean="0"/>
              <a:t>Ethernet</a:t>
            </a:r>
            <a:r>
              <a:rPr lang="sk-SK" sz="2000" dirty="0" smtClean="0"/>
              <a:t>, </a:t>
            </a:r>
            <a:r>
              <a:rPr lang="sk-SK" sz="2000" dirty="0" err="1" smtClean="0"/>
              <a:t>Serial</a:t>
            </a:r>
            <a:endParaRPr lang="sk-SK" sz="2000" dirty="0" smtClean="0"/>
          </a:p>
          <a:p>
            <a:r>
              <a:rPr lang="sk-SK" sz="2000" dirty="0" smtClean="0"/>
              <a:t>Sieť 0.0.0.0 – posledná voľba ak cieľová adresa nevyhovela žiadnemu inému záznamu v smerovacej tabuľke</a:t>
            </a:r>
          </a:p>
          <a:p>
            <a:endParaRPr lang="sk-SK" sz="2000" dirty="0" smtClean="0"/>
          </a:p>
          <a:p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Kroky smerovania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Doručený </a:t>
            </a:r>
            <a:r>
              <a:rPr lang="sk-SK" sz="2000" dirty="0" err="1" smtClean="0"/>
              <a:t>paket</a:t>
            </a:r>
            <a:r>
              <a:rPr lang="sk-SK" sz="2000" dirty="0" smtClean="0"/>
              <a:t> sa musí spracovať na úrovni fyzickej a linkovej vrstvy</a:t>
            </a:r>
          </a:p>
          <a:p>
            <a:r>
              <a:rPr lang="sk-SK" sz="2000" dirty="0" smtClean="0"/>
              <a:t>Z </a:t>
            </a:r>
            <a:r>
              <a:rPr lang="sk-SK" sz="2000" dirty="0" err="1" smtClean="0"/>
              <a:t>paketu</a:t>
            </a:r>
            <a:r>
              <a:rPr lang="sk-SK" sz="2000" dirty="0" smtClean="0"/>
              <a:t> sieťovej vrstvy sa musí vyčítať cieľová sieťová adresa</a:t>
            </a:r>
          </a:p>
          <a:p>
            <a:r>
              <a:rPr lang="sk-SK" sz="2000" dirty="0" smtClean="0"/>
              <a:t>Zo sieťovej adresy určiť adresu cieľovej siete na základe prvých štyroch bitov IP adresy /</a:t>
            </a:r>
            <a:r>
              <a:rPr lang="sk-SK" sz="2000" dirty="0" err="1" smtClean="0"/>
              <a:t>cassfull</a:t>
            </a:r>
            <a:r>
              <a:rPr lang="sk-SK" sz="2000" dirty="0" smtClean="0"/>
              <a:t>/alebo /</a:t>
            </a:r>
            <a:r>
              <a:rPr lang="sk-SK" sz="2000" dirty="0" err="1" smtClean="0"/>
              <a:t>cassless</a:t>
            </a:r>
            <a:r>
              <a:rPr lang="sk-SK" sz="2000" dirty="0" smtClean="0"/>
              <a:t>/masky priradenej k danej adrese</a:t>
            </a:r>
          </a:p>
          <a:p>
            <a:r>
              <a:rPr lang="sk-SK" sz="2000" dirty="0" smtClean="0"/>
              <a:t>Prehľadať svoju smerovaciu tabuľku a určiť výstupné rozhranie, prípadne určiť ďalšiu adresu, na ktorú má byť </a:t>
            </a:r>
            <a:r>
              <a:rPr lang="sk-SK" sz="2000" dirty="0" err="1" smtClean="0"/>
              <a:t>paket</a:t>
            </a:r>
            <a:r>
              <a:rPr lang="sk-SK" sz="2000" dirty="0" smtClean="0"/>
              <a:t> doručený/</a:t>
            </a:r>
            <a:r>
              <a:rPr lang="sk-SK" sz="2000" dirty="0" err="1" smtClean="0"/>
              <a:t>next</a:t>
            </a:r>
            <a:r>
              <a:rPr lang="sk-SK" sz="2000" dirty="0" smtClean="0"/>
              <a:t> hop/</a:t>
            </a:r>
          </a:p>
          <a:p>
            <a:r>
              <a:rPr lang="sk-SK" sz="2000" dirty="0" smtClean="0"/>
              <a:t>Vytvoriť rámec zodpovedajúci typu výstupného rozhrania, ak treba  opatriť MAC adresou nasledujúceho rozhrania</a:t>
            </a:r>
          </a:p>
          <a:p>
            <a:r>
              <a:rPr lang="sk-SK" sz="2000" dirty="0" smtClean="0"/>
              <a:t>Odoslať rámec zvoleným výstupným rozhraním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Vytvorenie smerovacej tabuľky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Zapíše administrátor do pamäte </a:t>
            </a:r>
            <a:r>
              <a:rPr lang="sk-SK" dirty="0" err="1" smtClean="0"/>
              <a:t>routra</a:t>
            </a:r>
            <a:r>
              <a:rPr lang="sk-SK" dirty="0" smtClean="0"/>
              <a:t> – statické smerovanie</a:t>
            </a:r>
          </a:p>
          <a:p>
            <a:r>
              <a:rPr lang="sk-SK" dirty="0" smtClean="0"/>
              <a:t>Vytvára </a:t>
            </a:r>
            <a:r>
              <a:rPr lang="sk-SK" dirty="0" smtClean="0"/>
              <a:t>a opravuje sám </a:t>
            </a:r>
            <a:r>
              <a:rPr lang="sk-SK" dirty="0" err="1" smtClean="0"/>
              <a:t>router</a:t>
            </a:r>
            <a:r>
              <a:rPr lang="sk-SK" dirty="0" smtClean="0"/>
              <a:t> – dynamické smerovanie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Statická </a:t>
            </a:r>
            <a:r>
              <a:rPr lang="sk-SK" dirty="0" err="1" smtClean="0"/>
              <a:t>routa</a:t>
            </a:r>
            <a:r>
              <a:rPr lang="sk-SK" dirty="0" smtClean="0"/>
              <a:t> – statické smerovanie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záznamy </a:t>
            </a:r>
            <a:r>
              <a:rPr lang="sk-SK" dirty="0"/>
              <a:t>v smerovacej tabuľke vytvára administrátor ručne</a:t>
            </a:r>
            <a:r>
              <a:rPr lang="sk-SK" dirty="0" smtClean="0"/>
              <a:t>.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/>
              <a:t>Statické smerovacie </a:t>
            </a:r>
            <a:r>
              <a:rPr lang="sk-SK" dirty="0" err="1"/>
              <a:t>routy</a:t>
            </a:r>
            <a:r>
              <a:rPr lang="sk-SK" dirty="0"/>
              <a:t>:</a:t>
            </a:r>
          </a:p>
          <a:p>
            <a:pPr lvl="2"/>
            <a:r>
              <a:rPr lang="sk-SK" dirty="0"/>
              <a:t>Je ich nutné vkladať ručne na každý smerovač</a:t>
            </a:r>
          </a:p>
          <a:p>
            <a:pPr lvl="2"/>
            <a:r>
              <a:rPr lang="sk-SK" dirty="0"/>
              <a:t>Za ich správnosť a aktuálnosť zodpovedá administrátor</a:t>
            </a:r>
          </a:p>
          <a:p>
            <a:pPr lvl="2"/>
            <a:r>
              <a:rPr lang="sk-SK" dirty="0"/>
              <a:t>Neprispôsobujú sa aktuálnemu stavu siete</a:t>
            </a:r>
          </a:p>
          <a:p>
            <a:pPr lvl="2"/>
            <a:r>
              <a:rPr lang="sk-SK" dirty="0"/>
              <a:t>Nespôsobujú však dodatočnú záťaž pre smerovače</a:t>
            </a:r>
          </a:p>
          <a:p>
            <a:pPr lvl="2"/>
            <a:r>
              <a:rPr lang="sk-SK" dirty="0"/>
              <a:t>V </a:t>
            </a:r>
            <a:r>
              <a:rPr lang="sk-SK" dirty="0" err="1"/>
              <a:t>routovacej</a:t>
            </a:r>
            <a:r>
              <a:rPr lang="sk-SK" dirty="0"/>
              <a:t> tabuľke sú označené písmenom </a:t>
            </a:r>
            <a:r>
              <a:rPr lang="sk-SK" b="1" dirty="0"/>
              <a:t>„S</a:t>
            </a:r>
            <a:r>
              <a:rPr lang="sk-SK" b="1" dirty="0" smtClean="0"/>
              <a:t>“</a:t>
            </a:r>
          </a:p>
          <a:p>
            <a:pPr lvl="2"/>
            <a:r>
              <a:rPr lang="sk-SK" b="1" dirty="0" smtClean="0"/>
              <a:t>Bezpečnosť siete je veľká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/>
          <a:srcRect l="32231" t="26720" r="18678" b="14286"/>
          <a:stretch>
            <a:fillRect/>
          </a:stretch>
        </p:blipFill>
        <p:spPr bwMode="auto">
          <a:xfrm>
            <a:off x="857224" y="714356"/>
            <a:ext cx="74295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Charakteristika </a:t>
            </a:r>
            <a:r>
              <a:rPr lang="sk-SK" dirty="0" err="1" smtClean="0"/>
              <a:t>stat.smerovania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 </a:t>
            </a:r>
            <a:r>
              <a:rPr lang="sk-SK" dirty="0" smtClean="0"/>
              <a:t>statické smerovanie pracuje na princípe vopred naprogramovaných, čiže statických ciest</a:t>
            </a:r>
            <a:r>
              <a:rPr lang="sk-SK" dirty="0" smtClean="0"/>
              <a:t>.</a:t>
            </a:r>
          </a:p>
          <a:p>
            <a:r>
              <a:rPr lang="sk-SK" dirty="0" smtClean="0"/>
              <a:t>.Smerovače </a:t>
            </a:r>
            <a:r>
              <a:rPr lang="sk-SK" dirty="0" smtClean="0"/>
              <a:t>s naprogramovaným statickým smerovaním rozosielajú </a:t>
            </a:r>
            <a:r>
              <a:rPr lang="sk-SK" dirty="0" err="1" smtClean="0"/>
              <a:t>pakety</a:t>
            </a:r>
            <a:r>
              <a:rPr lang="sk-SK" dirty="0" smtClean="0"/>
              <a:t> cez vopred určené porty. </a:t>
            </a:r>
            <a:endParaRPr lang="sk-SK" dirty="0" smtClean="0"/>
          </a:p>
          <a:p>
            <a:r>
              <a:rPr lang="sk-SK" dirty="0" smtClean="0"/>
              <a:t>Smerovaču </a:t>
            </a:r>
            <a:r>
              <a:rPr lang="sk-SK" dirty="0" smtClean="0"/>
              <a:t>so statickým smerovaním odpadá starosť s rozpoznávaním smerovacích ciest a výmenou informácií o smerovacích cestách s ostatnými smerovačmi. </a:t>
            </a:r>
            <a:endParaRPr lang="sk-SK" dirty="0" smtClean="0"/>
          </a:p>
          <a:p>
            <a:r>
              <a:rPr lang="sk-SK" dirty="0" smtClean="0"/>
              <a:t>Informácie </a:t>
            </a:r>
            <a:r>
              <a:rPr lang="sk-SK" dirty="0" smtClean="0"/>
              <a:t>o smerovaní sú uchované v smerovacej tabuľke. Smerovacia tabuľka v sebe uchováva informácie o názve siete (</a:t>
            </a:r>
            <a:r>
              <a:rPr lang="sk-SK" dirty="0" err="1" smtClean="0"/>
              <a:t>address</a:t>
            </a:r>
            <a:r>
              <a:rPr lang="sk-SK" dirty="0" smtClean="0"/>
              <a:t>), sieťovej maske, adrese ďalšieho „skoku“ do siete, čísle portu, type smerovacieho protokolu a o metrike. V statickom smerovaní je metrika nastavená automaticky </a:t>
            </a:r>
            <a:r>
              <a:rPr lang="sk-SK" dirty="0" smtClean="0"/>
              <a:t>na hodnotu 1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 cstate="print"/>
          <a:srcRect l="16701" t="21492" r="18990" b="3375"/>
          <a:stretch>
            <a:fillRect/>
          </a:stretch>
        </p:blipFill>
        <p:spPr bwMode="auto">
          <a:xfrm>
            <a:off x="1857356" y="1357298"/>
            <a:ext cx="592935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Výhody statického smerovania</a:t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Statické smerovanie prináša </a:t>
            </a:r>
            <a:r>
              <a:rPr lang="sk-SK" dirty="0" smtClean="0"/>
              <a:t>vyššiu </a:t>
            </a:r>
            <a:r>
              <a:rPr lang="sk-SK" dirty="0" smtClean="0"/>
              <a:t>úroveň </a:t>
            </a:r>
            <a:r>
              <a:rPr lang="sk-SK" dirty="0" smtClean="0"/>
              <a:t>bezpečnosti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smtClean="0"/>
              <a:t>Ďalšou nespornou výhodou statického </a:t>
            </a:r>
            <a:r>
              <a:rPr lang="sk-SK" dirty="0" smtClean="0"/>
              <a:t>smerovania, </a:t>
            </a:r>
            <a:r>
              <a:rPr lang="sk-SK" dirty="0" smtClean="0"/>
              <a:t>máme nižšie nároky na prenosové prostriedky. </a:t>
            </a:r>
            <a:endParaRPr lang="sk-SK" dirty="0" smtClean="0"/>
          </a:p>
          <a:p>
            <a:r>
              <a:rPr lang="sk-SK" dirty="0" smtClean="0"/>
              <a:t>Statické </a:t>
            </a:r>
            <a:r>
              <a:rPr lang="sk-SK" dirty="0" smtClean="0"/>
              <a:t>smerovanie zaberá menej šírky prenosového pásma. </a:t>
            </a:r>
            <a:endParaRPr lang="sk-SK" dirty="0" smtClean="0"/>
          </a:p>
          <a:p>
            <a:r>
              <a:rPr lang="sk-SK" dirty="0" smtClean="0"/>
              <a:t>Nižšie </a:t>
            </a:r>
            <a:r>
              <a:rPr lang="sk-SK" dirty="0" smtClean="0"/>
              <a:t>sú aj nároky na CPU smerovača, keďže statické smerovanie nevyužíva žiadny strojový čas na výpočty smerovacích ciest. </a:t>
            </a:r>
          </a:p>
          <a:p>
            <a:r>
              <a:rPr lang="sk-SK" dirty="0" smtClean="0"/>
              <a:t>P</a:t>
            </a:r>
            <a:r>
              <a:rPr lang="sk-SK" dirty="0" smtClean="0"/>
              <a:t>otrebuje </a:t>
            </a:r>
            <a:r>
              <a:rPr lang="sk-SK" dirty="0" smtClean="0"/>
              <a:t>aj menej voľnej pamäte. </a:t>
            </a:r>
            <a:endParaRPr lang="sk-SK" dirty="0" smtClean="0"/>
          </a:p>
          <a:p>
            <a:r>
              <a:rPr lang="sk-SK" dirty="0" smtClean="0"/>
              <a:t>Môžeme </a:t>
            </a:r>
            <a:r>
              <a:rPr lang="sk-SK" dirty="0" smtClean="0"/>
              <a:t>použiť aj finančne menej nákladné </a:t>
            </a:r>
            <a:r>
              <a:rPr lang="sk-SK" dirty="0" smtClean="0"/>
              <a:t>smerovače.</a:t>
            </a:r>
          </a:p>
          <a:p>
            <a:r>
              <a:rPr lang="sk-SK" dirty="0" smtClean="0"/>
              <a:t>Statické </a:t>
            </a:r>
            <a:r>
              <a:rPr lang="sk-SK" dirty="0" smtClean="0"/>
              <a:t>smerovanie má určite veľa výhod, ale so statickým smerovaním nám na druhej strane nastávajú určité obmedzenia.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Nevýhody statického smerovania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Značnou nevýhodou statického smerovania je nesporne to, že ak dôjde k zmene </a:t>
            </a:r>
            <a:r>
              <a:rPr lang="sk-SK" dirty="0" err="1" smtClean="0"/>
              <a:t>topológie</a:t>
            </a:r>
            <a:r>
              <a:rPr lang="sk-SK" dirty="0" smtClean="0"/>
              <a:t> siete, musíme ručne prekonfigurovať všetky statické cesty. Toto prekonfigurovanie je plne v réžii sieťového administrátora. </a:t>
            </a:r>
            <a:endParaRPr lang="sk-SK" dirty="0" smtClean="0"/>
          </a:p>
          <a:p>
            <a:r>
              <a:rPr lang="sk-SK" dirty="0" smtClean="0"/>
              <a:t>Ďalšou </a:t>
            </a:r>
            <a:r>
              <a:rPr lang="sk-SK" dirty="0" smtClean="0"/>
              <a:t>nevýhodou statického smerovania je situácia, pri ktorej by došlo k akémukoľvek znefunkčneniu statickej cesty. Týmto spôsobom by bola komunikácia prechádzajúca cez takúto cestu znemožnená. Pri tejto situácií by smerovač ani nehľadal ďalšiu možnú cestu aj keby bola k dispozícií. </a:t>
            </a:r>
            <a:endParaRPr lang="sk-SK" dirty="0" smtClean="0"/>
          </a:p>
          <a:p>
            <a:r>
              <a:rPr lang="sk-SK" dirty="0" smtClean="0"/>
              <a:t>K </a:t>
            </a:r>
            <a:r>
              <a:rPr lang="sk-SK" dirty="0" smtClean="0"/>
              <a:t>takémuto zlyhaniu musí sieťový administrátor prísť osobne a celú situáciu vyriešiť manuálne.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smerovanie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800" dirty="0" smtClean="0"/>
              <a:t>Realizuje </a:t>
            </a:r>
            <a:r>
              <a:rPr lang="sk-SK" sz="2800" dirty="0" err="1" smtClean="0"/>
              <a:t>router</a:t>
            </a:r>
            <a:endParaRPr lang="sk-SK" sz="2800" dirty="0" smtClean="0"/>
          </a:p>
          <a:p>
            <a:r>
              <a:rPr lang="sk-SK" sz="2800" dirty="0" err="1" smtClean="0"/>
              <a:t>Preposiela</a:t>
            </a:r>
            <a:r>
              <a:rPr lang="sk-SK" sz="2800" dirty="0" smtClean="0"/>
              <a:t> </a:t>
            </a:r>
            <a:r>
              <a:rPr lang="sk-SK" sz="2800" dirty="0" err="1"/>
              <a:t>p</a:t>
            </a:r>
            <a:r>
              <a:rPr lang="sk-SK" sz="2800" dirty="0" err="1" smtClean="0"/>
              <a:t>akety</a:t>
            </a:r>
            <a:r>
              <a:rPr lang="sk-SK" sz="2800" dirty="0" smtClean="0"/>
              <a:t> medzi dvoma koncovými zariadeniami v sieti</a:t>
            </a:r>
          </a:p>
          <a:p>
            <a:r>
              <a:rPr lang="sk-SK" sz="2800" dirty="0" smtClean="0"/>
              <a:t>Základom je IP adresa poslaného </a:t>
            </a:r>
            <a:r>
              <a:rPr lang="sk-SK" sz="2800" dirty="0" err="1" smtClean="0"/>
              <a:t>paketu</a:t>
            </a:r>
            <a:r>
              <a:rPr lang="sk-SK" sz="2800" dirty="0" smtClean="0"/>
              <a:t>/ umiestnená v hlavičke </a:t>
            </a:r>
            <a:r>
              <a:rPr lang="sk-SK" sz="2800" dirty="0" err="1" smtClean="0"/>
              <a:t>paketu</a:t>
            </a:r>
            <a:r>
              <a:rPr lang="sk-SK" sz="2800" dirty="0" smtClean="0"/>
              <a:t>/</a:t>
            </a:r>
          </a:p>
          <a:p>
            <a:r>
              <a:rPr lang="sk-SK" sz="2800" dirty="0" err="1" smtClean="0"/>
              <a:t>Router</a:t>
            </a:r>
            <a:r>
              <a:rPr lang="sk-SK" sz="2800" dirty="0" smtClean="0"/>
              <a:t> vyberá najvhodnejšiu </a:t>
            </a:r>
            <a:r>
              <a:rPr lang="sk-SK" sz="2800" dirty="0" err="1" smtClean="0"/>
              <a:t>cest</a:t>
            </a:r>
            <a:r>
              <a:rPr lang="sk-SK" sz="2800" dirty="0" smtClean="0"/>
              <a:t> pre </a:t>
            </a:r>
            <a:r>
              <a:rPr lang="sk-SK" sz="2800" dirty="0" err="1" smtClean="0"/>
              <a:t>preposielanie</a:t>
            </a:r>
            <a:r>
              <a:rPr lang="sk-SK" sz="2800" dirty="0" smtClean="0"/>
              <a:t> </a:t>
            </a:r>
            <a:r>
              <a:rPr lang="sk-SK" sz="2800" dirty="0" err="1" smtClean="0"/>
              <a:t>paketu</a:t>
            </a:r>
            <a:endParaRPr lang="sk-SK" sz="2800" dirty="0" smtClean="0"/>
          </a:p>
          <a:p>
            <a:r>
              <a:rPr lang="sk-SK" sz="2800" dirty="0" smtClean="0"/>
              <a:t>Činnosť smerovania prebieha na sieťovej vrstve</a:t>
            </a:r>
          </a:p>
          <a:p>
            <a:r>
              <a:rPr lang="sk-SK" sz="2800" dirty="0" smtClean="0"/>
              <a:t>Smerovanie sa realizuje prostredníctvom sady protokolov/ v podstate je to softvér/</a:t>
            </a:r>
          </a:p>
          <a:p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Statické smerovanie v sieťach WAN</a:t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Niekedy však nastanú situácie, keď aj v rozsiahlych počítačových sieťach sú statické cesty veľmi </a:t>
            </a:r>
            <a:r>
              <a:rPr lang="sk-SK" dirty="0" smtClean="0"/>
              <a:t>žiaduce</a:t>
            </a:r>
            <a:r>
              <a:rPr lang="sk-SK" dirty="0" smtClean="0"/>
              <a:t>. </a:t>
            </a:r>
            <a:endParaRPr lang="sk-SK" dirty="0" smtClean="0"/>
          </a:p>
          <a:p>
            <a:r>
              <a:rPr lang="sk-SK" dirty="0" smtClean="0"/>
              <a:t>Vhodne </a:t>
            </a:r>
            <a:r>
              <a:rPr lang="sk-SK" dirty="0" smtClean="0"/>
              <a:t>zvolené a dobre nakonfigurované statické cesty môžu zvýšiť úroveň bezpečnosti. </a:t>
            </a:r>
            <a:endParaRPr lang="sk-SK" dirty="0" smtClean="0"/>
          </a:p>
          <a:p>
            <a:r>
              <a:rPr lang="sk-SK" dirty="0" smtClean="0"/>
              <a:t>Po </a:t>
            </a:r>
            <a:r>
              <a:rPr lang="sk-SK" dirty="0" smtClean="0"/>
              <a:t>staticky určenej ceste smerujúcej cez bezpečnostný server môže viesť len jediná cesta- napríklad pri spojení firemnej intranetovej siete so sieťou internet. To má za následok, že každý používateľ pri pokuse o prístup do firemnej siete musí najprv prejsť cez bezpečnostné mechanizmy umiestnené na tomto serveri. </a:t>
            </a:r>
          </a:p>
          <a:p>
            <a:r>
              <a:rPr lang="sk-SK" dirty="0" smtClean="0"/>
              <a:t>Statické smerovanie je veľmi užitočné aj pri </a:t>
            </a:r>
            <a:r>
              <a:rPr lang="sk-SK" dirty="0" err="1" smtClean="0"/>
              <a:t>extranetových</a:t>
            </a:r>
            <a:r>
              <a:rPr lang="sk-SK" dirty="0" smtClean="0"/>
              <a:t> pripojeniach pomocou protokolu IP k iným </a:t>
            </a:r>
            <a:r>
              <a:rPr lang="sk-SK" dirty="0" smtClean="0"/>
              <a:t>firmám</a:t>
            </a:r>
          </a:p>
          <a:p>
            <a:r>
              <a:rPr lang="sk-SK" dirty="0" smtClean="0"/>
              <a:t> </a:t>
            </a:r>
            <a:r>
              <a:rPr lang="sk-SK" dirty="0" smtClean="0"/>
              <a:t>Statické smerovanie je vhodné aj na pripojenie rôznych malých pracovísk s homogénnymi sieťami do siete WAN. </a:t>
            </a:r>
          </a:p>
          <a:p>
            <a:r>
              <a:rPr lang="sk-SK" dirty="0" smtClean="0"/>
              <a:t>Záver je taký, že statické smerovanie je veľmi užitočné. Len si musíme dobre premyslieť, čo zvládnuť dokáže a na čo už </a:t>
            </a:r>
            <a:r>
              <a:rPr lang="sk-SK" dirty="0" smtClean="0"/>
              <a:t>nestačí.</a:t>
            </a:r>
            <a:endParaRPr lang="sk-S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Dynamická </a:t>
            </a:r>
            <a:r>
              <a:rPr lang="sk-SK" dirty="0" err="1" smtClean="0"/>
              <a:t>routa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b="1" dirty="0" smtClean="0"/>
              <a:t>     </a:t>
            </a:r>
            <a:r>
              <a:rPr lang="sk-SK" dirty="0" smtClean="0"/>
              <a:t>záznamy </a:t>
            </a:r>
            <a:r>
              <a:rPr lang="sk-SK" dirty="0"/>
              <a:t>v smerovacej tabuľke si vytvárajú smerovače automaticky na základe vzájomnej spolupráce pomocou tzv. dynamických smerovacích protokolov</a:t>
            </a:r>
            <a:r>
              <a:rPr lang="sk-SK" dirty="0" smtClean="0"/>
              <a:t>.</a:t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sk-SK" dirty="0"/>
              <a:t>Dynamické smerovacie </a:t>
            </a:r>
            <a:r>
              <a:rPr lang="sk-SK" dirty="0" err="1"/>
              <a:t>routy</a:t>
            </a:r>
            <a:r>
              <a:rPr lang="sk-SK" dirty="0"/>
              <a:t>:</a:t>
            </a:r>
          </a:p>
          <a:p>
            <a:pPr lvl="2"/>
            <a:r>
              <a:rPr lang="sk-SK" dirty="0"/>
              <a:t>Sú automaticky vytvárané a udržiavané v smerovacích tabuľkách</a:t>
            </a:r>
          </a:p>
          <a:p>
            <a:pPr lvl="2"/>
            <a:r>
              <a:rPr lang="sk-SK" dirty="0"/>
              <a:t>Dynamické smerovacie protokoly po úvodnej konfigurácií pracujú samočinne a zabezpečujú, že smerovacie tabuľky všetkých smerovačov vždy obsahujú aktuálne informácie – cieľové cesty a cesty k nim</a:t>
            </a:r>
          </a:p>
          <a:p>
            <a:pPr lvl="2"/>
            <a:r>
              <a:rPr lang="sk-SK" dirty="0"/>
              <a:t>Sú označované takým písmenom, aký protokol označujú (napr. RIP-R, OSPF – O, ...)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Defaultná</a:t>
            </a:r>
            <a:r>
              <a:rPr lang="sk-SK" dirty="0" smtClean="0"/>
              <a:t> </a:t>
            </a:r>
            <a:r>
              <a:rPr lang="sk-SK" dirty="0" err="1" smtClean="0"/>
              <a:t>routa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sk-SK" dirty="0" smtClean="0"/>
              <a:t>je </a:t>
            </a:r>
            <a:r>
              <a:rPr lang="sk-SK" dirty="0"/>
              <a:t>to statická </a:t>
            </a:r>
            <a:r>
              <a:rPr lang="sk-SK" dirty="0" err="1"/>
              <a:t>routa</a:t>
            </a:r>
            <a:r>
              <a:rPr lang="sk-SK" dirty="0"/>
              <a:t> (smerovanie), ktorá špecifikuje bránu, ktorou má byť </a:t>
            </a:r>
            <a:r>
              <a:rPr lang="sk-SK" dirty="0" err="1"/>
              <a:t>paket</a:t>
            </a:r>
            <a:r>
              <a:rPr lang="sk-SK" dirty="0"/>
              <a:t> poslaný do cieľa, ak smerovacia tabuľka neobsahuje cieľovú sieť</a:t>
            </a:r>
          </a:p>
          <a:p>
            <a:pPr lvl="0"/>
            <a:r>
              <a:rPr lang="sk-SK" dirty="0"/>
              <a:t>Je bežné že </a:t>
            </a:r>
            <a:r>
              <a:rPr lang="sk-SK" dirty="0" err="1"/>
              <a:t>defaultná</a:t>
            </a:r>
            <a:r>
              <a:rPr lang="sk-SK" dirty="0"/>
              <a:t> </a:t>
            </a:r>
            <a:r>
              <a:rPr lang="sk-SK" dirty="0" err="1"/>
              <a:t>routa</a:t>
            </a:r>
            <a:r>
              <a:rPr lang="sk-SK" dirty="0"/>
              <a:t> je </a:t>
            </a:r>
            <a:r>
              <a:rPr lang="sk-SK" dirty="0" err="1"/>
              <a:t>router</a:t>
            </a:r>
            <a:r>
              <a:rPr lang="sk-SK" dirty="0"/>
              <a:t> na ceste k ISP (Internet Servis </a:t>
            </a:r>
            <a:r>
              <a:rPr lang="sk-SK" dirty="0" err="1"/>
              <a:t>Provider</a:t>
            </a:r>
            <a:r>
              <a:rPr lang="sk-SK" dirty="0"/>
              <a:t>)</a:t>
            </a:r>
          </a:p>
          <a:p>
            <a:pPr lvl="0"/>
            <a:r>
              <a:rPr lang="sk-SK" dirty="0"/>
              <a:t>Ak podsieť má len jeden </a:t>
            </a:r>
            <a:r>
              <a:rPr lang="sk-SK" dirty="0" err="1"/>
              <a:t>router</a:t>
            </a:r>
            <a:r>
              <a:rPr lang="sk-SK" dirty="0"/>
              <a:t>, je to automaticky </a:t>
            </a:r>
            <a:r>
              <a:rPr lang="sk-SK" dirty="0" err="1"/>
              <a:t>defaultná</a:t>
            </a:r>
            <a:r>
              <a:rPr lang="sk-SK" dirty="0"/>
              <a:t> brána, pretože všetka doprava z a do tej lokálnej siete nemá inú možnosť, len prejsť týmto </a:t>
            </a:r>
            <a:r>
              <a:rPr lang="sk-SK" dirty="0" err="1"/>
              <a:t>routrom</a:t>
            </a:r>
            <a:endParaRPr lang="sk-SK" dirty="0"/>
          </a:p>
          <a:p>
            <a:pPr lvl="0"/>
            <a:r>
              <a:rPr lang="sk-SK" dirty="0"/>
              <a:t>Je označovaná písmenom </a:t>
            </a:r>
            <a:r>
              <a:rPr lang="sk-SK" b="1" dirty="0"/>
              <a:t>S* - 0.0.0.0</a:t>
            </a:r>
            <a:endParaRPr lang="sk-SK" dirty="0"/>
          </a:p>
          <a:p>
            <a:pPr lvl="0"/>
            <a:r>
              <a:rPr lang="sk-SK" dirty="0"/>
              <a:t>Používa sa často v hraničných smerovačoch, ktoré sú do siete pripojené jediným rozhraním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Porovnanie statického a dynamického smerovania </a:t>
            </a:r>
            <a:endParaRPr lang="sk-SK" sz="2800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928662" y="1214426"/>
          <a:ext cx="7429552" cy="4857779"/>
        </p:xfrm>
        <a:graphic>
          <a:graphicData uri="http://schemas.openxmlformats.org/drawingml/2006/table">
            <a:tbl>
              <a:tblPr/>
              <a:tblGrid>
                <a:gridCol w="3784411"/>
                <a:gridCol w="3645141"/>
              </a:tblGrid>
              <a:tr h="2208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Times New Roman"/>
                          <a:cs typeface="Times New Roman"/>
                        </a:rPr>
                        <a:t>Statické smerovanie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Times New Roman"/>
                          <a:cs typeface="Times New Roman"/>
                        </a:rPr>
                        <a:t>Dynamické smerovanie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Je najjednoduchšia forma smerovania – záznamy v smerovacej tabuľke vytvára administrátor ručne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Záznamy v smerovacej tabuľke si vytvárajú smerovače (routry ) – automaticky  na základe vzájomnej spolupráce tzv. dynamických smerovacích protokolov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Cesty sa nemenia  - sú nastavené raz a nastálo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Smerovacie tabuľky sú modifikované počas sieťových operácií – môžu sa meniť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Nepredstavuje protokol, ale manuálny prístup ciest k smerovacej tabuľke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Základ smerovania tvorí používanie dynamických smerovacích protokolov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Hodí sa pre menšie siete, kde sa nepredpokladá veľa porúch a nemení sa ich topológia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Pre veľké siete s častými zmenami topológie, pre veľký počet zariadení, zmeny zaťaženia liniek a nutnosť meniť trasy do cieľových sietí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Times New Roman"/>
                          <a:cs typeface="Times New Roman"/>
                        </a:rPr>
                        <a:t>Výhoda: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>
                          <a:latin typeface="Times New Roman"/>
                          <a:ea typeface="Times New Roman"/>
                          <a:cs typeface="Times New Roman"/>
                        </a:rPr>
                        <a:t>Výhoda: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- za ich správnosť a aktuálnosť zodpovedá administrátor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- automaticky smerovač na základe dynamických smerovacích protokolov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- je ich nutné vkladať ručne na každý smerovač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- dynamické smerovacie protokoly(DPS) po úvodnej konfigurácií pracujú samočinne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- trasy sú jednoznačne určené – neprispôsobujú sa aktuálnemu stavu siete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- DSP zabezpečujú, že smerovacie tabuľky všetkých smerovačov obsahujú vždy aktuálne informácie – cieľové cesty a cesty k nim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- nespôsobuje dodatočnú záťaž pre smerovače- nie je zaťažovaná žiadnymi režijnými paketmi smerovacích protokolov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- DSP dodatočnú činnosť, ktorú smerovače musia vykonávať a teda aj dodatočnú spotrebu ich systémových prostriedkov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>
                          <a:latin typeface="Times New Roman"/>
                          <a:ea typeface="Times New Roman"/>
                          <a:cs typeface="Times New Roman"/>
                        </a:rPr>
                        <a:t>- nároky na HW a SW vybavenie routerov sú malé – zariadenia sú lacné</a:t>
                      </a:r>
                      <a:endParaRPr lang="sk-SK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Spôsob určenia cesty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Výber cesty nastáva na sieťovej vrstve. </a:t>
            </a:r>
            <a:r>
              <a:rPr lang="sk-SK" dirty="0" err="1"/>
              <a:t>Router</a:t>
            </a:r>
            <a:r>
              <a:rPr lang="sk-SK" dirty="0"/>
              <a:t> nahliadne do smerovacej tabuľky a vyberie najlepšiu cestu. </a:t>
            </a:r>
            <a:r>
              <a:rPr lang="sk-SK" dirty="0" err="1"/>
              <a:t>Router</a:t>
            </a:r>
            <a:r>
              <a:rPr lang="sk-SK" dirty="0"/>
              <a:t> si prečíta informácie z hlavičky </a:t>
            </a:r>
            <a:r>
              <a:rPr lang="sk-SK" dirty="0" err="1"/>
              <a:t>paketu</a:t>
            </a:r>
            <a:r>
              <a:rPr lang="sk-SK" dirty="0"/>
              <a:t> a pošle ho do cieľa, hovorí sa o smerovacom </a:t>
            </a:r>
            <a:r>
              <a:rPr lang="sk-SK" dirty="0" err="1"/>
              <a:t>pakete</a:t>
            </a:r>
            <a:r>
              <a:rPr lang="sk-SK" dirty="0"/>
              <a:t>. Každý </a:t>
            </a:r>
            <a:r>
              <a:rPr lang="sk-SK" dirty="0" err="1"/>
              <a:t>router</a:t>
            </a:r>
            <a:r>
              <a:rPr lang="sk-SK" dirty="0"/>
              <a:t>, ktorý </a:t>
            </a:r>
            <a:r>
              <a:rPr lang="sk-SK" dirty="0" err="1"/>
              <a:t>paket</a:t>
            </a:r>
            <a:r>
              <a:rPr lang="sk-SK" dirty="0"/>
              <a:t> stretne, </a:t>
            </a:r>
            <a:r>
              <a:rPr lang="sk-SK" b="1" dirty="0"/>
              <a:t>je nazývaný hop</a:t>
            </a:r>
            <a:r>
              <a:rPr lang="sk-SK" dirty="0"/>
              <a:t>. Počet </a:t>
            </a:r>
            <a:r>
              <a:rPr lang="sk-SK" dirty="0" err="1"/>
              <a:t>hopov</a:t>
            </a:r>
            <a:r>
              <a:rPr lang="sk-SK" dirty="0"/>
              <a:t> určuje vzdialenosť.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Proces určovania smerovanej cesty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k-SK" dirty="0" err="1"/>
              <a:t>paket</a:t>
            </a:r>
            <a:r>
              <a:rPr lang="sk-SK" dirty="0"/>
              <a:t> príde na rozhranie smerovača</a:t>
            </a:r>
          </a:p>
          <a:p>
            <a:pPr lvl="0"/>
            <a:r>
              <a:rPr lang="sk-SK" dirty="0"/>
              <a:t>cieľová adresa je získaná z </a:t>
            </a:r>
            <a:r>
              <a:rPr lang="sk-SK" dirty="0" err="1"/>
              <a:t>paketu</a:t>
            </a:r>
            <a:endParaRPr lang="sk-SK" dirty="0"/>
          </a:p>
          <a:p>
            <a:pPr lvl="0"/>
            <a:r>
              <a:rPr lang="sk-SK" dirty="0"/>
              <a:t>zo sieťovej adresy urči cieľovú adresu siete (v </a:t>
            </a:r>
            <a:r>
              <a:rPr lang="sk-SK" dirty="0" err="1"/>
              <a:t>classful</a:t>
            </a:r>
            <a:r>
              <a:rPr lang="sk-SK" dirty="0"/>
              <a:t> režime, </a:t>
            </a:r>
            <a:r>
              <a:rPr lang="sk-SK" dirty="0" err="1"/>
              <a:t>classless</a:t>
            </a:r>
            <a:r>
              <a:rPr lang="sk-SK" dirty="0"/>
              <a:t> režime)</a:t>
            </a:r>
          </a:p>
          <a:p>
            <a:pPr lvl="0"/>
            <a:r>
              <a:rPr lang="sk-SK" dirty="0"/>
              <a:t>porovnanie adries v smerovacej tabuľke – vyhľadá v smerovacej tabuľke záznam určujúci výstupné rozhranie cieľovej siete, prípadne adresu ďalšieho smerovača na ceste k cieľovej adrese</a:t>
            </a:r>
          </a:p>
          <a:p>
            <a:pPr lvl="1"/>
            <a:r>
              <a:rPr lang="sk-SK" dirty="0"/>
              <a:t>ak sa záznam pre cieľovú sieť v tabuľke :nachádza – smerovač pošle </a:t>
            </a:r>
            <a:r>
              <a:rPr lang="sk-SK" dirty="0" err="1"/>
              <a:t>paket</a:t>
            </a:r>
            <a:r>
              <a:rPr lang="sk-SK" dirty="0"/>
              <a:t> ďalej zvoleným rozhraním</a:t>
            </a:r>
          </a:p>
          <a:p>
            <a:pPr lvl="1"/>
            <a:r>
              <a:rPr lang="sk-SK" dirty="0"/>
              <a:t>nenachádza:</a:t>
            </a:r>
          </a:p>
          <a:p>
            <a:pPr lvl="2"/>
            <a:r>
              <a:rPr lang="sk-SK" dirty="0"/>
              <a:t>a je nakonfigurovaná tzv. „default </a:t>
            </a:r>
            <a:r>
              <a:rPr lang="sk-SK" dirty="0" err="1"/>
              <a:t>route</a:t>
            </a:r>
            <a:r>
              <a:rPr lang="sk-SK" dirty="0"/>
              <a:t>“, smerovač pošle </a:t>
            </a:r>
            <a:r>
              <a:rPr lang="sk-SK" dirty="0" err="1"/>
              <a:t>paket</a:t>
            </a:r>
            <a:r>
              <a:rPr lang="sk-SK" dirty="0"/>
              <a:t> rozhraním, ktoré táto „default </a:t>
            </a:r>
            <a:r>
              <a:rPr lang="sk-SK" dirty="0" err="1"/>
              <a:t>route</a:t>
            </a:r>
            <a:r>
              <a:rPr lang="sk-SK" dirty="0"/>
              <a:t>“ určuje</a:t>
            </a:r>
          </a:p>
          <a:p>
            <a:pPr lvl="2"/>
            <a:r>
              <a:rPr lang="sk-SK" dirty="0"/>
              <a:t>ak nie je default </a:t>
            </a:r>
            <a:r>
              <a:rPr lang="sk-SK" dirty="0" err="1"/>
              <a:t>route</a:t>
            </a:r>
            <a:r>
              <a:rPr lang="sk-SK" dirty="0"/>
              <a:t> smerovač </a:t>
            </a:r>
            <a:r>
              <a:rPr lang="sk-SK" dirty="0" err="1"/>
              <a:t>paket</a:t>
            </a:r>
            <a:r>
              <a:rPr lang="sk-SK"/>
              <a:t> zahodí a zdrojovému zariadeniu pošle ICMP správu o nenájdení cesty</a:t>
            </a:r>
          </a:p>
          <a:p>
            <a:endParaRPr lang="sk-SK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6285" b="17004"/>
          <a:stretch>
            <a:fillRect/>
          </a:stretch>
        </p:blipFill>
        <p:spPr bwMode="auto">
          <a:xfrm>
            <a:off x="1500166" y="1857364"/>
            <a:ext cx="58255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Metrika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sk-SK" sz="2000" dirty="0" smtClean="0"/>
              <a:t>Slúži na výpočet najlepšej cesty</a:t>
            </a:r>
          </a:p>
          <a:p>
            <a:r>
              <a:rPr lang="sk-SK" sz="2000" dirty="0" smtClean="0"/>
              <a:t>Číslo, ktoré vyjadruje, nakoľko je daná cesta do cieľovej siete výhodná</a:t>
            </a:r>
          </a:p>
          <a:p>
            <a:r>
              <a:rPr lang="sk-SK" sz="2000" dirty="0" smtClean="0"/>
              <a:t>Ak existuje do cieľovej siete viacero ciest, smerovací protokol vyberie cestu s najnižšou metrikou</a:t>
            </a:r>
          </a:p>
          <a:p>
            <a:r>
              <a:rPr lang="sk-SK" sz="2000" dirty="0" smtClean="0"/>
              <a:t>Rôzne smerovacie protokoly používajú rôzne spôsoby určovania metriky</a:t>
            </a:r>
          </a:p>
          <a:p>
            <a:r>
              <a:rPr lang="sk-SK" sz="2000" dirty="0" smtClean="0"/>
              <a:t>Medzi údaje, z ktorých je možné vypočítavať metriku, patria:</a:t>
            </a:r>
          </a:p>
          <a:p>
            <a:pPr marL="800100"/>
            <a:r>
              <a:rPr lang="sk-SK" sz="2000" dirty="0" smtClean="0"/>
              <a:t>- Rýchlosť</a:t>
            </a:r>
          </a:p>
          <a:p>
            <a:pPr marL="800100"/>
            <a:r>
              <a:rPr lang="sk-SK" sz="2000" dirty="0" smtClean="0"/>
              <a:t>- Oneskorenie</a:t>
            </a:r>
          </a:p>
          <a:p>
            <a:pPr marL="800100"/>
            <a:r>
              <a:rPr lang="sk-SK" sz="2000" dirty="0" smtClean="0"/>
              <a:t>- Spoľahlivosť</a:t>
            </a:r>
          </a:p>
          <a:p>
            <a:pPr marL="800100"/>
            <a:r>
              <a:rPr lang="sk-SK" sz="2000" dirty="0" smtClean="0"/>
              <a:t>- Aktuálna záťaž</a:t>
            </a:r>
          </a:p>
          <a:p>
            <a:pPr marL="800100"/>
            <a:r>
              <a:rPr lang="sk-SK" sz="2000" dirty="0" smtClean="0"/>
              <a:t>- Počet smerovačov (</a:t>
            </a:r>
            <a:r>
              <a:rPr lang="sk-SK" sz="2000" dirty="0" err="1" smtClean="0"/>
              <a:t>hopov</a:t>
            </a:r>
            <a:r>
              <a:rPr lang="sk-SK" sz="2000" dirty="0" smtClean="0"/>
              <a:t>)</a:t>
            </a:r>
          </a:p>
          <a:p>
            <a:endParaRPr lang="sk-SK" sz="2000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Administratívna vzdialenosť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Dôveryhodnosť a spoľahlivosť smerovania</a:t>
            </a:r>
          </a:p>
          <a:p>
            <a:r>
              <a:rPr lang="sk-SK" sz="2000" dirty="0" smtClean="0"/>
              <a:t>Využíva sa vtedy , keď na smerovači beží viacero protokolov</a:t>
            </a:r>
          </a:p>
          <a:p>
            <a:r>
              <a:rPr lang="sk-SK" sz="2000" dirty="0" smtClean="0"/>
              <a:t>Ak AD=0 – priamo pripojená sieť</a:t>
            </a:r>
          </a:p>
          <a:p>
            <a:r>
              <a:rPr lang="sk-SK" sz="2000" dirty="0" smtClean="0"/>
              <a:t>Statická smerovacia položka AD=1</a:t>
            </a:r>
          </a:p>
          <a:p>
            <a:r>
              <a:rPr lang="sk-SK" sz="2000" dirty="0" err="1" smtClean="0"/>
              <a:t>Router</a:t>
            </a:r>
            <a:r>
              <a:rPr lang="sk-SK" sz="2000" dirty="0" smtClean="0"/>
              <a:t> dá prednosť tej hodnote, kde je menšia hodnota</a:t>
            </a:r>
          </a:p>
          <a:p>
            <a:r>
              <a:rPr lang="sk-SK" sz="2000" dirty="0" smtClean="0"/>
              <a:t>Hodnotu AD i metriky možno vždy získať v detailnom výpise po príkaze </a:t>
            </a:r>
            <a:br>
              <a:rPr lang="sk-SK" sz="2000" dirty="0" smtClean="0"/>
            </a:br>
            <a:r>
              <a:rPr lang="sk-SK" sz="2000" dirty="0" err="1" smtClean="0"/>
              <a:t>sh</a:t>
            </a:r>
            <a:r>
              <a:rPr lang="sk-SK" sz="2000" dirty="0" smtClean="0"/>
              <a:t> </a:t>
            </a:r>
            <a:r>
              <a:rPr lang="sk-SK" sz="2000" dirty="0" err="1" smtClean="0"/>
              <a:t>ip</a:t>
            </a:r>
            <a:r>
              <a:rPr lang="sk-SK" sz="2000" dirty="0" smtClean="0"/>
              <a:t> </a:t>
            </a:r>
            <a:r>
              <a:rPr lang="sk-SK" sz="2000" dirty="0" err="1" smtClean="0"/>
              <a:t>route</a:t>
            </a:r>
            <a:r>
              <a:rPr lang="sk-SK" sz="2000" dirty="0" smtClean="0"/>
              <a:t> sieť maska</a:t>
            </a:r>
          </a:p>
          <a:p>
            <a:r>
              <a:rPr lang="sk-SK" sz="2000" dirty="0" smtClean="0"/>
              <a:t>Je to prvé číslo v hranatých zátvorkách v smerovacej tabuľke</a:t>
            </a:r>
            <a:endParaRPr lang="sk-SK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5117" t="17813" r="14453" b="10000"/>
          <a:stretch>
            <a:fillRect/>
          </a:stretch>
        </p:blipFill>
        <p:spPr bwMode="auto">
          <a:xfrm>
            <a:off x="1785918" y="1214422"/>
            <a:ext cx="4427290" cy="494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Protokol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k-SK" b="1" dirty="0"/>
              <a:t>definuje procesy a postup spracovávania správ na oboch koncoch</a:t>
            </a:r>
            <a:endParaRPr lang="sk-SK" dirty="0"/>
          </a:p>
          <a:p>
            <a:pPr lvl="0"/>
            <a:r>
              <a:rPr lang="sk-SK" b="1" dirty="0"/>
              <a:t>definuje typ správy</a:t>
            </a:r>
            <a:endParaRPr lang="sk-SK" dirty="0"/>
          </a:p>
          <a:p>
            <a:pPr lvl="0"/>
            <a:r>
              <a:rPr lang="sk-SK" b="1" dirty="0"/>
              <a:t>definuje syntax (formát) správy</a:t>
            </a:r>
            <a:endParaRPr lang="sk-SK" dirty="0"/>
          </a:p>
          <a:p>
            <a:pPr lvl="0"/>
            <a:r>
              <a:rPr lang="sk-SK" b="1" dirty="0"/>
              <a:t>definuje význam každého použitého informačného poľa v správe</a:t>
            </a:r>
            <a:endParaRPr lang="sk-SK" dirty="0"/>
          </a:p>
          <a:p>
            <a:pPr lvl="0"/>
            <a:r>
              <a:rPr lang="sk-SK" b="1" dirty="0"/>
              <a:t>definuje, ako je správa odoslaná a aká je na ňu odpoveď</a:t>
            </a:r>
            <a:endParaRPr lang="sk-SK" dirty="0"/>
          </a:p>
          <a:p>
            <a:pPr lvl="0"/>
            <a:r>
              <a:rPr lang="sk-SK" b="1" dirty="0"/>
              <a:t>definuje spoluprácu so susednou spodnou vrstvou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Protokoly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ARP</a:t>
            </a:r>
          </a:p>
          <a:p>
            <a:r>
              <a:rPr lang="sk-SK" dirty="0" smtClean="0"/>
              <a:t>RIP</a:t>
            </a:r>
          </a:p>
          <a:p>
            <a:r>
              <a:rPr lang="sk-SK" dirty="0" smtClean="0"/>
              <a:t>EIGRP</a:t>
            </a:r>
          </a:p>
          <a:p>
            <a:r>
              <a:rPr lang="sk-SK" dirty="0" smtClean="0"/>
              <a:t>OSPF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ARP a RARP protokol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ARP tabuľku obsahuje každé rozhranie smerovača aj sieťových adaptérov staníc.</a:t>
            </a:r>
          </a:p>
          <a:p>
            <a:r>
              <a:rPr lang="pl-PL" sz="2400" dirty="0" smtClean="0"/>
              <a:t>Protokol ARP umožňuje preklad z IP adries na MAC adresy</a:t>
            </a:r>
          </a:p>
          <a:p>
            <a:r>
              <a:rPr lang="sk-SK" sz="2400" dirty="0" smtClean="0"/>
              <a:t> RARP -Preklad opačným smerom, teda z MAC adries na IP adresy umožňuje protokol sieťovej vrstvy RARP (</a:t>
            </a:r>
            <a:r>
              <a:rPr lang="sk-SK" sz="2400" dirty="0" err="1" smtClean="0"/>
              <a:t>Reverse</a:t>
            </a:r>
            <a:r>
              <a:rPr lang="sk-SK" sz="2400" dirty="0" smtClean="0"/>
              <a:t> ARP). V RARP požiadavke zasiela stanica svoju MAC adresu so žiadosťou o pridelenie IP adresy</a:t>
            </a:r>
            <a:endParaRPr lang="sk-SK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EIGRP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600" dirty="0" smtClean="0"/>
              <a:t>dynamicky protokol pre </a:t>
            </a:r>
            <a:r>
              <a:rPr lang="sk-SK" sz="1600" dirty="0" err="1" smtClean="0"/>
              <a:t>cisco</a:t>
            </a:r>
            <a:r>
              <a:rPr lang="sk-SK" sz="1600" dirty="0" smtClean="0"/>
              <a:t> smerovače</a:t>
            </a:r>
          </a:p>
          <a:p>
            <a:r>
              <a:rPr lang="sk-SK" sz="1600" dirty="0" smtClean="0"/>
              <a:t>objavenie a obnova susedných smerovačov</a:t>
            </a:r>
          </a:p>
          <a:p>
            <a:r>
              <a:rPr lang="sk-SK" sz="1600" dirty="0" smtClean="0"/>
              <a:t>protokol </a:t>
            </a:r>
            <a:r>
              <a:rPr lang="sk-SK" sz="1600" dirty="0" err="1" smtClean="0"/>
              <a:t>spol’ahlivosti</a:t>
            </a:r>
            <a:r>
              <a:rPr lang="sk-SK" sz="1600" dirty="0" smtClean="0"/>
              <a:t> prenosu je zodpovedný za </a:t>
            </a:r>
            <a:r>
              <a:rPr lang="sk-SK" sz="1600" dirty="0" err="1" smtClean="0"/>
              <a:t>spol’ahlivý</a:t>
            </a:r>
            <a:r>
              <a:rPr lang="sk-SK" sz="1600" dirty="0" smtClean="0"/>
              <a:t> prenos EIGRP </a:t>
            </a:r>
            <a:r>
              <a:rPr lang="sk-SK" sz="1600" dirty="0" err="1" smtClean="0"/>
              <a:t>paketov</a:t>
            </a:r>
            <a:r>
              <a:rPr lang="sk-SK" sz="1600" dirty="0" smtClean="0"/>
              <a:t> ku všetkým susediacim smerovačom.</a:t>
            </a:r>
          </a:p>
          <a:p>
            <a:r>
              <a:rPr lang="sk-SK" sz="1600" dirty="0" smtClean="0"/>
              <a:t>využíva na výber vhodnej cesty bez cyklov informáciu o vzdialenosti označovanú ako metrika</a:t>
            </a:r>
          </a:p>
          <a:p>
            <a:pPr>
              <a:buNone/>
            </a:pPr>
            <a:r>
              <a:rPr lang="sk-SK" sz="1600" dirty="0" smtClean="0"/>
              <a:t>       /automat DUAL/</a:t>
            </a:r>
            <a:endParaRPr lang="sk-SK" sz="1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RIP protokol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b="1" dirty="0" smtClean="0"/>
              <a:t>RIP</a:t>
            </a:r>
            <a:r>
              <a:rPr lang="sk-SK" sz="2000" dirty="0" smtClean="0"/>
              <a:t> (</a:t>
            </a:r>
            <a:r>
              <a:rPr lang="sk-SK" sz="2000" b="1" dirty="0" err="1" smtClean="0"/>
              <a:t>R</a:t>
            </a:r>
            <a:r>
              <a:rPr lang="sk-SK" sz="2000" dirty="0" err="1" smtClean="0"/>
              <a:t>outing</a:t>
            </a:r>
            <a:r>
              <a:rPr lang="sk-SK" sz="2000" dirty="0" smtClean="0"/>
              <a:t> </a:t>
            </a:r>
            <a:r>
              <a:rPr lang="sk-SK" sz="2000" b="1" dirty="0" err="1" smtClean="0"/>
              <a:t>I</a:t>
            </a:r>
            <a:r>
              <a:rPr lang="sk-SK" sz="2000" dirty="0" err="1" smtClean="0"/>
              <a:t>nformation</a:t>
            </a:r>
            <a:r>
              <a:rPr lang="sk-SK" sz="2000" dirty="0" smtClean="0"/>
              <a:t> </a:t>
            </a:r>
            <a:r>
              <a:rPr lang="sk-SK" sz="2000" b="1" dirty="0" err="1" smtClean="0"/>
              <a:t>P</a:t>
            </a:r>
            <a:r>
              <a:rPr lang="sk-SK" sz="2000" dirty="0" err="1" smtClean="0"/>
              <a:t>rotocol</a:t>
            </a:r>
            <a:r>
              <a:rPr lang="sk-SK" sz="2000" dirty="0" smtClean="0"/>
              <a:t>) je </a:t>
            </a:r>
            <a:r>
              <a:rPr lang="sk-SK" sz="2000" b="1" dirty="0" err="1" smtClean="0"/>
              <a:t>distance-vector</a:t>
            </a:r>
            <a:r>
              <a:rPr lang="sk-SK" sz="2000" b="1" dirty="0" smtClean="0"/>
              <a:t> protokol</a:t>
            </a:r>
            <a:r>
              <a:rPr lang="sk-SK" sz="2000" dirty="0" smtClean="0"/>
              <a:t>, ktorý používa počet skokov ako metriku. RIP je široko používaný pre smerovanie v globálnom Internete</a:t>
            </a:r>
          </a:p>
          <a:p>
            <a:r>
              <a:rPr lang="sk-SK" sz="2000" dirty="0" smtClean="0"/>
              <a:t>RIP posiela správy o aktualizácií smerovania (</a:t>
            </a:r>
            <a:r>
              <a:rPr lang="sk-SK" sz="2000" dirty="0" err="1" smtClean="0"/>
              <a:t>routing-update</a:t>
            </a:r>
            <a:r>
              <a:rPr lang="sk-SK" sz="2000" dirty="0" smtClean="0"/>
              <a:t> </a:t>
            </a:r>
            <a:r>
              <a:rPr lang="sk-SK" sz="2000" dirty="0" err="1" smtClean="0"/>
              <a:t>messages</a:t>
            </a:r>
            <a:r>
              <a:rPr lang="sk-SK" sz="2000" dirty="0" smtClean="0"/>
              <a:t>) v pravidelných intervaloch (30s) alebo vtedy, keď dôjde k zmene </a:t>
            </a:r>
            <a:r>
              <a:rPr lang="sk-SK" sz="2000" dirty="0" err="1" smtClean="0"/>
              <a:t>topológií</a:t>
            </a:r>
            <a:r>
              <a:rPr lang="sk-SK" sz="2000" dirty="0" smtClean="0"/>
              <a:t> siete</a:t>
            </a:r>
          </a:p>
          <a:p>
            <a:r>
              <a:rPr lang="sk-SK" sz="2000" dirty="0" smtClean="0"/>
              <a:t>Po aktualizácií smerovacej tabuľky, smerovač ihneď začne vysielať aktualizovanú smerovaciu informáciu iným smerovačom siete</a:t>
            </a:r>
          </a:p>
          <a:p>
            <a:r>
              <a:rPr lang="sk-SK" sz="2000" dirty="0" smtClean="0"/>
              <a:t>RIP používa jednoduchú metriku smerovania (počet skokov): meria vzdialenosť medzi zdrojom a cieľom siete, maximálny počet skokov v ceste je </a:t>
            </a:r>
            <a:r>
              <a:rPr lang="sk-SK" sz="2000" b="1" dirty="0" smtClean="0"/>
              <a:t>15</a:t>
            </a:r>
            <a:r>
              <a:rPr lang="sk-SK" sz="2000" dirty="0" smtClean="0"/>
              <a:t>. </a:t>
            </a:r>
            <a:endParaRPr lang="sk-SK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OSPF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Pracujú hlavne vo veľkých </a:t>
            </a:r>
            <a:r>
              <a:rPr lang="sk-SK" dirty="0" err="1" smtClean="0"/>
              <a:t>sietiach</a:t>
            </a:r>
            <a:endParaRPr lang="sk-SK" dirty="0" smtClean="0"/>
          </a:p>
          <a:p>
            <a:r>
              <a:rPr lang="sk-SK" dirty="0" smtClean="0"/>
              <a:t>Využíva metriku, ktorá sa nazýva cena, je to číslo v rozsahu 1 až 65535 priradené každému rozhraniu smerovačov, čím menšie číslo, tým lepšia metrika a tá cesta bude viac preferovaná</a:t>
            </a:r>
          </a:p>
          <a:p>
            <a:r>
              <a:rPr lang="sk-SK" dirty="0" err="1" smtClean="0"/>
              <a:t>Data</a:t>
            </a:r>
            <a:r>
              <a:rPr lang="sk-SK" dirty="0" smtClean="0"/>
              <a:t> </a:t>
            </a:r>
            <a:r>
              <a:rPr lang="sk-SK" dirty="0" err="1" smtClean="0"/>
              <a:t>která</a:t>
            </a:r>
            <a:r>
              <a:rPr lang="sk-SK" dirty="0" smtClean="0"/>
              <a:t> si </a:t>
            </a:r>
            <a:r>
              <a:rPr lang="sk-SK" dirty="0" err="1" smtClean="0"/>
              <a:t>mezi</a:t>
            </a:r>
            <a:r>
              <a:rPr lang="sk-SK" dirty="0" smtClean="0"/>
              <a:t> sebou </a:t>
            </a:r>
            <a:r>
              <a:rPr lang="sk-SK" dirty="0" err="1" smtClean="0"/>
              <a:t>vymeňujú</a:t>
            </a:r>
            <a:r>
              <a:rPr lang="sk-SK" dirty="0" smtClean="0"/>
              <a:t> OSPF </a:t>
            </a:r>
            <a:r>
              <a:rPr lang="sk-SK" dirty="0" err="1" smtClean="0"/>
              <a:t>smrovače</a:t>
            </a:r>
            <a:r>
              <a:rPr lang="sk-SK" dirty="0" smtClean="0"/>
              <a:t> </a:t>
            </a:r>
            <a:r>
              <a:rPr lang="sk-SK" dirty="0" err="1" smtClean="0"/>
              <a:t>jsou</a:t>
            </a:r>
            <a:r>
              <a:rPr lang="sk-SK" dirty="0" smtClean="0"/>
              <a:t> </a:t>
            </a:r>
            <a:r>
              <a:rPr lang="sk-SK" dirty="0" err="1" smtClean="0"/>
              <a:t>prenášené</a:t>
            </a:r>
            <a:r>
              <a:rPr lang="sk-SK" dirty="0" smtClean="0"/>
              <a:t> </a:t>
            </a:r>
            <a:r>
              <a:rPr lang="sk-SK" dirty="0" err="1" smtClean="0"/>
              <a:t>prostrednictvom</a:t>
            </a:r>
            <a:r>
              <a:rPr lang="sk-SK" dirty="0" smtClean="0"/>
              <a:t> protokolu IP ako protokol číslo 89. 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Protokoly  na sieťovej vrstve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k-SK" b="1" u="sng" dirty="0"/>
              <a:t>Smerované protokoly</a:t>
            </a:r>
            <a:r>
              <a:rPr lang="sk-SK" dirty="0"/>
              <a:t> – sú používané sieťovou vrstvou na prenos dát z  jedného počítača v sieti na druhý – patria medzi ne IPV4, Ipv6, IPX(</a:t>
            </a:r>
            <a:r>
              <a:rPr lang="sk-SK" dirty="0" err="1"/>
              <a:t>InternetworkPacket</a:t>
            </a:r>
            <a:r>
              <a:rPr lang="sk-SK" dirty="0"/>
              <a:t> Exchange), </a:t>
            </a:r>
            <a:r>
              <a:rPr lang="sk-SK" dirty="0" err="1"/>
              <a:t>AppleTalk</a:t>
            </a:r>
            <a:r>
              <a:rPr lang="sk-SK" dirty="0"/>
              <a:t>, </a:t>
            </a:r>
            <a:r>
              <a:rPr lang="sk-SK" dirty="0" err="1"/>
              <a:t>DECNet</a:t>
            </a:r>
            <a:r>
              <a:rPr lang="sk-SK" dirty="0"/>
              <a:t>.</a:t>
            </a:r>
          </a:p>
          <a:p>
            <a:r>
              <a:rPr lang="sk-SK" b="1" dirty="0"/>
              <a:t>  </a:t>
            </a:r>
            <a:r>
              <a:rPr lang="sk-SK" u="sng" dirty="0"/>
              <a:t>obsahujú:</a:t>
            </a:r>
            <a:endParaRPr lang="sk-SK" dirty="0"/>
          </a:p>
          <a:p>
            <a:pPr lvl="0"/>
            <a:r>
              <a:rPr lang="sk-SK" dirty="0"/>
              <a:t>dosť informácií v sieťovej vrstve na prenos dát na nasledujúce zariadenie a napokon do cieľa</a:t>
            </a:r>
          </a:p>
          <a:p>
            <a:pPr lvl="0"/>
            <a:r>
              <a:rPr lang="sk-SK" dirty="0"/>
              <a:t>definície formátu a využitie polí vnútri </a:t>
            </a:r>
            <a:r>
              <a:rPr lang="sk-SK" dirty="0" err="1"/>
              <a:t>paketu</a:t>
            </a:r>
            <a:endParaRPr lang="sk-SK" dirty="0"/>
          </a:p>
          <a:p>
            <a:r>
              <a:rPr lang="sk-SK" dirty="0"/>
              <a:t> </a:t>
            </a:r>
          </a:p>
          <a:p>
            <a:pPr lvl="0"/>
            <a:r>
              <a:rPr lang="sk-SK" b="1" u="sng" dirty="0"/>
              <a:t>Smerovacie protokoly</a:t>
            </a:r>
            <a:r>
              <a:rPr lang="sk-SK" dirty="0"/>
              <a:t>– slúžia na vzájomnú komunikáciu </a:t>
            </a:r>
            <a:r>
              <a:rPr lang="sk-SK" dirty="0" err="1"/>
              <a:t>routrov</a:t>
            </a:r>
            <a:r>
              <a:rPr lang="sk-SK" dirty="0"/>
              <a:t>, ktoré vyberajú najlepšiu cestu pre </a:t>
            </a:r>
            <a:r>
              <a:rPr lang="sk-SK" dirty="0" err="1"/>
              <a:t>pakety</a:t>
            </a:r>
            <a:r>
              <a:rPr lang="sk-SK" dirty="0"/>
              <a:t> (RIP, IGRP, EIGRP, ...)</a:t>
            </a:r>
          </a:p>
          <a:p>
            <a:r>
              <a:rPr lang="sk-SK" u="sng" dirty="0"/>
              <a:t>Funkcie smerovacích protokolov:</a:t>
            </a:r>
            <a:endParaRPr lang="sk-SK" dirty="0"/>
          </a:p>
          <a:p>
            <a:pPr lvl="0"/>
            <a:r>
              <a:rPr lang="sk-SK" dirty="0"/>
              <a:t>poskytnúť proces pre zdieľane smerovacích informácií</a:t>
            </a:r>
          </a:p>
          <a:p>
            <a:pPr lvl="0"/>
            <a:r>
              <a:rPr lang="sk-SK" dirty="0"/>
              <a:t>umožniť </a:t>
            </a:r>
            <a:r>
              <a:rPr lang="sk-SK" dirty="0" err="1"/>
              <a:t>routrom</a:t>
            </a:r>
            <a:r>
              <a:rPr lang="sk-SK" dirty="0"/>
              <a:t> komunikovať s ostatnými </a:t>
            </a:r>
            <a:r>
              <a:rPr lang="sk-SK" dirty="0" err="1"/>
              <a:t>routrami</a:t>
            </a:r>
            <a:r>
              <a:rPr lang="sk-SK" dirty="0"/>
              <a:t> na udržiavanie a aktualizáciu smerovacích tabuliek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Typy smerovania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k-SK" b="1" u="sng" dirty="0"/>
              <a:t>Priame smerovanie </a:t>
            </a:r>
            <a:r>
              <a:rPr lang="sk-SK" dirty="0"/>
              <a:t>– </a:t>
            </a:r>
            <a:r>
              <a:rPr lang="sk-SK" dirty="0" err="1"/>
              <a:t>pakety</a:t>
            </a:r>
            <a:r>
              <a:rPr lang="sk-SK" dirty="0"/>
              <a:t> sú zo zdrojového PC prenášané priamo na cieľový počítač prostredníctvom prenosového média. Ide tu o prípad, keď sa obidva PC nachádzajú v tej istej sieti. </a:t>
            </a:r>
          </a:p>
          <a:p>
            <a:pPr lvl="0"/>
            <a:r>
              <a:rPr lang="sk-SK" b="1" u="sng" dirty="0"/>
              <a:t>Nepriame smero</a:t>
            </a:r>
            <a:r>
              <a:rPr lang="sk-SK" b="1" dirty="0"/>
              <a:t>vanie </a:t>
            </a:r>
            <a:r>
              <a:rPr lang="sk-SK" dirty="0"/>
              <a:t>– </a:t>
            </a:r>
            <a:r>
              <a:rPr lang="sk-SK" dirty="0" err="1"/>
              <a:t>pakety</a:t>
            </a:r>
            <a:r>
              <a:rPr lang="sk-SK" dirty="0"/>
              <a:t> sú prenášané do siete, ktorá nie je bezprostredne pripojená k danému počítaču. Doručovanie </a:t>
            </a:r>
            <a:r>
              <a:rPr lang="sk-SK" dirty="0" err="1"/>
              <a:t>paketov</a:t>
            </a:r>
            <a:r>
              <a:rPr lang="sk-SK" dirty="0"/>
              <a:t> obstarávajú brány. Nastáva vtedy, ak máme viac navzájom prepojených sietí (internet).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/>
          <a:srcRect l="36859" t="42328" r="36128" b="21693"/>
          <a:stretch>
            <a:fillRect/>
          </a:stretch>
        </p:blipFill>
        <p:spPr bwMode="auto">
          <a:xfrm>
            <a:off x="214282" y="2357430"/>
            <a:ext cx="35337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 descr="skenovat0003"/>
          <p:cNvPicPr/>
          <p:nvPr/>
        </p:nvPicPr>
        <p:blipFill>
          <a:blip r:embed="rId3"/>
          <a:srcRect l="11610" t="44769" r="6812" b="45005"/>
          <a:stretch>
            <a:fillRect/>
          </a:stretch>
        </p:blipFill>
        <p:spPr bwMode="auto">
          <a:xfrm>
            <a:off x="2643174" y="3500438"/>
            <a:ext cx="6227445" cy="10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/>
          <p:cNvPicPr/>
          <p:nvPr/>
        </p:nvPicPr>
        <p:blipFill>
          <a:blip r:embed="rId4"/>
          <a:srcRect l="25786" t="37038" r="27272" b="28836"/>
          <a:stretch>
            <a:fillRect/>
          </a:stretch>
        </p:blipFill>
        <p:spPr bwMode="auto">
          <a:xfrm>
            <a:off x="3571868" y="928670"/>
            <a:ext cx="54292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714348" y="185736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Priame smerovanie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Smerovacia tabuľka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3"/>
          </a:xfrm>
        </p:spPr>
        <p:txBody>
          <a:bodyPr/>
          <a:lstStyle/>
          <a:p>
            <a:r>
              <a:rPr lang="sk-SK" sz="2000" dirty="0"/>
              <a:t>obsahuje výstupné rozhranie všetkých sieti, ktoré smerovač </a:t>
            </a:r>
            <a:r>
              <a:rPr lang="sk-SK" sz="2000" dirty="0" smtClean="0"/>
              <a:t>pozná</a:t>
            </a:r>
          </a:p>
          <a:p>
            <a:r>
              <a:rPr lang="sk-SK" sz="2000" dirty="0"/>
              <a:t>obsahuje len informáciu o nasledujúcom kroku (</a:t>
            </a:r>
            <a:r>
              <a:rPr lang="sk-SK" sz="2000" dirty="0" err="1"/>
              <a:t>next</a:t>
            </a:r>
            <a:r>
              <a:rPr lang="sk-SK" sz="2000" dirty="0"/>
              <a:t> hop) – ďalšia adresa, na ktorú ma byť doručený</a:t>
            </a:r>
            <a:r>
              <a:rPr lang="sk-SK" sz="2000" dirty="0" smtClean="0"/>
              <a:t>.</a:t>
            </a:r>
            <a:endParaRPr lang="sk-SK" sz="2000" dirty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074" name="AutoShape 2" descr="ASUS DSL-N16 - WI-FI ROU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6" name="AutoShape 4" descr="ASUS DSL-N16 - WI-FI ROU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8" name="AutoShape 6" descr="ASUS DSL-N16 - WI-FI ROU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80" name="Picture 8" descr="https://www.nay.sk/data/images/_imgs/0/5213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6858000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Popis smerovacej tabuľky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2400" b="1" u="sng" dirty="0">
                <a:latin typeface="Arial" pitchFamily="34" charset="0"/>
                <a:cs typeface="Arial" pitchFamily="34" charset="0"/>
              </a:rPr>
              <a:t>adresa cieľovej siete doručeného </a:t>
            </a:r>
            <a:r>
              <a:rPr lang="sk-SK" sz="2400" b="1" u="sng" dirty="0" err="1">
                <a:latin typeface="Arial" pitchFamily="34" charset="0"/>
                <a:cs typeface="Arial" pitchFamily="34" charset="0"/>
              </a:rPr>
              <a:t>paketu</a:t>
            </a:r>
            <a:r>
              <a:rPr lang="sk-SK" sz="2400" dirty="0">
                <a:latin typeface="Arial" pitchFamily="34" charset="0"/>
                <a:cs typeface="Arial" pitchFamily="34" charset="0"/>
              </a:rPr>
              <a:t> (u IP v 4 </a:t>
            </a:r>
            <a:r>
              <a:rPr lang="sk-SK" sz="2400" dirty="0" err="1">
                <a:latin typeface="Arial" pitchFamily="34" charset="0"/>
                <a:cs typeface="Arial" pitchFamily="34" charset="0"/>
              </a:rPr>
              <a:t>paketu</a:t>
            </a:r>
            <a:r>
              <a:rPr lang="sk-SK" sz="2400" dirty="0">
                <a:latin typeface="Arial" pitchFamily="34" charset="0"/>
                <a:cs typeface="Arial" pitchFamily="34" charset="0"/>
              </a:rPr>
              <a:t> sa určí ako ID NET i IP adresy cieľa, a to spravidla vyhodnotením IP adresy cieľa a príslušnej masky, prípadne z triedy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siete</a:t>
            </a:r>
          </a:p>
          <a:p>
            <a:r>
              <a:rPr lang="sk-SK" sz="2400" b="1" dirty="0"/>
              <a:t>maska</a:t>
            </a:r>
            <a:r>
              <a:rPr lang="sk-SK" sz="2400" dirty="0"/>
              <a:t> (v </a:t>
            </a:r>
            <a:r>
              <a:rPr lang="sk-SK" sz="2400" dirty="0" err="1"/>
              <a:t>classless</a:t>
            </a:r>
            <a:r>
              <a:rPr lang="sk-SK" sz="2400" dirty="0"/>
              <a:t> režime)</a:t>
            </a:r>
          </a:p>
          <a:p>
            <a:r>
              <a:rPr lang="sk-SK" sz="2400" b="1" dirty="0"/>
              <a:t>označenie výstupného rozhrania alebo sieťová adresa </a:t>
            </a:r>
            <a:r>
              <a:rPr lang="sk-SK" sz="2400" dirty="0"/>
              <a:t>(„</a:t>
            </a:r>
            <a:r>
              <a:rPr lang="sk-SK" sz="2400" dirty="0" err="1"/>
              <a:t>next</a:t>
            </a:r>
            <a:r>
              <a:rPr lang="sk-SK" sz="2400" dirty="0"/>
              <a:t> hop“)</a:t>
            </a:r>
          </a:p>
          <a:p>
            <a:r>
              <a:rPr lang="sk-SK" sz="2400" b="1" dirty="0"/>
              <a:t>cena daného smeru – metrika </a:t>
            </a:r>
            <a:r>
              <a:rPr lang="sk-SK" sz="2400" dirty="0"/>
              <a:t>(číslo väčšie, dlhšia cesta)</a:t>
            </a:r>
          </a:p>
          <a:p>
            <a:pPr lvl="0"/>
            <a:endParaRPr lang="sk-SK" sz="2400" dirty="0">
              <a:latin typeface="Arial" pitchFamily="34" charset="0"/>
              <a:cs typeface="Arial" pitchFamily="34" charset="0"/>
            </a:endParaRPr>
          </a:p>
          <a:p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smerovacej tabuľky</a:t>
            </a:r>
            <a:endParaRPr lang="sk-SK" dirty="0"/>
          </a:p>
        </p:txBody>
      </p:sp>
      <p:pic>
        <p:nvPicPr>
          <p:cNvPr id="4" name="Zástupný symbol obsahu 3" descr="majo smertab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643182"/>
            <a:ext cx="6786610" cy="342902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428728" y="128586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https://www.techprog.cz/tpknowledge/showdetail.php?cislo=96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714612" y="192880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n</a:t>
            </a:r>
            <a:r>
              <a:rPr lang="sk-SK" dirty="0" err="1" smtClean="0"/>
              <a:t>etstat</a:t>
            </a:r>
            <a:r>
              <a:rPr lang="sk-SK" dirty="0" smtClean="0"/>
              <a:t> –r                   / cez </a:t>
            </a:r>
            <a:r>
              <a:rPr lang="sk-SK" dirty="0" err="1" smtClean="0"/>
              <a:t>cmd</a:t>
            </a:r>
            <a:r>
              <a:rPr lang="sk-SK" dirty="0" smtClean="0"/>
              <a:t>,  </a:t>
            </a:r>
            <a:r>
              <a:rPr lang="sk-SK" dirty="0" err="1" smtClean="0"/>
              <a:t>Print</a:t>
            </a:r>
            <a:r>
              <a:rPr lang="sk-SK" dirty="0" smtClean="0"/>
              <a:t> </a:t>
            </a:r>
            <a:r>
              <a:rPr lang="sk-SK" dirty="0" err="1" smtClean="0"/>
              <a:t>Route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1345</Words>
  <Application>Microsoft Office PowerPoint</Application>
  <PresentationFormat>Prezentácia na obrazovke (4:3)</PresentationFormat>
  <Paragraphs>183</Paragraphs>
  <Slides>34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35" baseType="lpstr">
      <vt:lpstr>Motív Office</vt:lpstr>
      <vt:lpstr>Základy smerovania</vt:lpstr>
      <vt:lpstr>smerovanie</vt:lpstr>
      <vt:lpstr>Protokol</vt:lpstr>
      <vt:lpstr>Protokoly  na sieťovej vrstve</vt:lpstr>
      <vt:lpstr>Typy smerovania</vt:lpstr>
      <vt:lpstr>Snímka 6</vt:lpstr>
      <vt:lpstr>Smerovacia tabuľka</vt:lpstr>
      <vt:lpstr>Popis smerovacej tabuľky</vt:lpstr>
      <vt:lpstr>Príklad smerovacej tabuľky</vt:lpstr>
      <vt:lpstr>Príklad smerovacej tabuľky</vt:lpstr>
      <vt:lpstr>Vysvetlenie smerovacej tabuľky</vt:lpstr>
      <vt:lpstr>Kroky smerovania</vt:lpstr>
      <vt:lpstr>Vytvorenie smerovacej tabuľky</vt:lpstr>
      <vt:lpstr>Statická routa – statické smerovanie</vt:lpstr>
      <vt:lpstr>Snímka 15</vt:lpstr>
      <vt:lpstr>Charakteristika stat.smerovania</vt:lpstr>
      <vt:lpstr>Snímka 17</vt:lpstr>
      <vt:lpstr>Výhody statického smerovania </vt:lpstr>
      <vt:lpstr>Nevýhody statického smerovania</vt:lpstr>
      <vt:lpstr>Statické smerovanie v sieťach WAN </vt:lpstr>
      <vt:lpstr>Dynamická routa</vt:lpstr>
      <vt:lpstr>Defaultná routa</vt:lpstr>
      <vt:lpstr>Porovnanie statického a dynamického smerovania </vt:lpstr>
      <vt:lpstr>Spôsob určenia cesty</vt:lpstr>
      <vt:lpstr>Proces určovania smerovanej cesty</vt:lpstr>
      <vt:lpstr>Snímka 26</vt:lpstr>
      <vt:lpstr>Metrika</vt:lpstr>
      <vt:lpstr>Administratívna vzdialenosť </vt:lpstr>
      <vt:lpstr>Snímka 29</vt:lpstr>
      <vt:lpstr>Protokoly</vt:lpstr>
      <vt:lpstr>ARP a RARP protokol</vt:lpstr>
      <vt:lpstr>EIGRP</vt:lpstr>
      <vt:lpstr>RIP protokol</vt:lpstr>
      <vt:lpstr>OSPF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smerovania</dc:title>
  <dc:creator>__</dc:creator>
  <cp:lastModifiedBy>__</cp:lastModifiedBy>
  <cp:revision>9</cp:revision>
  <dcterms:created xsi:type="dcterms:W3CDTF">2020-10-20T12:31:14Z</dcterms:created>
  <dcterms:modified xsi:type="dcterms:W3CDTF">2021-11-23T16:15:17Z</dcterms:modified>
</cp:coreProperties>
</file>