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2" r:id="rId26"/>
    <p:sldId id="283" r:id="rId27"/>
    <p:sldId id="284" r:id="rId28"/>
    <p:sldId id="285" r:id="rId29"/>
    <p:sldId id="280" r:id="rId30"/>
    <p:sldId id="281" r:id="rId31"/>
    <p:sldId id="286" r:id="rId32"/>
    <p:sldId id="287" r:id="rId33"/>
    <p:sldId id="288" r:id="rId34"/>
    <p:sldId id="289" r:id="rId35"/>
    <p:sldId id="290" r:id="rId36"/>
    <p:sldId id="291" r:id="rId37"/>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6CFFF5EB-27BC-4454-AB29-F2EA28DDAC81}" type="datetimeFigureOut">
              <a:rPr lang="sk-SK" smtClean="0"/>
              <a:pPr/>
              <a:t>26. 1. 2021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53C06857-0A15-40A0-8FBA-AF8B8160D76D}"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FF5EB-27BC-4454-AB29-F2EA28DDAC81}" type="datetimeFigureOut">
              <a:rPr lang="sk-SK" smtClean="0"/>
              <a:pPr/>
              <a:t>26. 1. 2021</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06857-0A15-40A0-8FBA-AF8B8160D76D}"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smtClean="0"/>
              <a:t>Zariadenia používané pri budovaní sietí</a:t>
            </a:r>
            <a:endParaRPr lang="sk-SK" dirty="0"/>
          </a:p>
        </p:txBody>
      </p:sp>
      <p:sp>
        <p:nvSpPr>
          <p:cNvPr id="3" name="Podnadpis 2"/>
          <p:cNvSpPr>
            <a:spLocks noGrp="1"/>
          </p:cNvSpPr>
          <p:nvPr>
            <p:ph type="subTitle" idx="1"/>
          </p:nvPr>
        </p:nvSpPr>
        <p:spPr/>
        <p:txBody>
          <a:bodyPr/>
          <a:lstStyle/>
          <a:p>
            <a:r>
              <a:rPr lang="sk-SK" dirty="0" smtClean="0"/>
              <a:t>Mikulášová</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Prevodník - </a:t>
            </a:r>
            <a:r>
              <a:rPr lang="sk-SK" dirty="0" err="1" smtClean="0"/>
              <a:t>transceiver</a:t>
            </a:r>
            <a:endParaRPr lang="sk-SK" dirty="0"/>
          </a:p>
        </p:txBody>
      </p:sp>
      <p:sp>
        <p:nvSpPr>
          <p:cNvPr id="3" name="Zástupný symbol obsahu 2"/>
          <p:cNvSpPr>
            <a:spLocks noGrp="1"/>
          </p:cNvSpPr>
          <p:nvPr>
            <p:ph idx="1"/>
          </p:nvPr>
        </p:nvSpPr>
        <p:spPr/>
        <p:txBody>
          <a:bodyPr/>
          <a:lstStyle/>
          <a:p>
            <a:r>
              <a:rPr lang="sk-SK" dirty="0"/>
              <a:t>je podobný </a:t>
            </a:r>
            <a:r>
              <a:rPr lang="sk-SK" dirty="0" err="1"/>
              <a:t>zosilovaču</a:t>
            </a:r>
            <a:r>
              <a:rPr lang="sk-SK" dirty="0"/>
              <a:t> a má tieto funkcie:</a:t>
            </a:r>
          </a:p>
          <a:p>
            <a:pPr lvl="0"/>
            <a:r>
              <a:rPr lang="sk-SK" dirty="0"/>
              <a:t>zosilňuje prenášaný signál</a:t>
            </a:r>
          </a:p>
          <a:p>
            <a:pPr lvl="0"/>
            <a:r>
              <a:rPr lang="sk-SK" dirty="0"/>
              <a:t>vykoná prechod z jedného typu kabeláže na iný (napr. prechod z krútenej dvojlinky na optický kábel a podobne)</a:t>
            </a:r>
          </a:p>
          <a:p>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Prevodník TP-Link MC200CM Transceiver, 1000TX/1000FX MM, SC, 0,5 km - Verze 2 (9V)"/>
          <p:cNvPicPr>
            <a:picLocks noChangeAspect="1" noChangeArrowheads="1"/>
          </p:cNvPicPr>
          <p:nvPr/>
        </p:nvPicPr>
        <p:blipFill>
          <a:blip r:embed="rId2"/>
          <a:srcRect/>
          <a:stretch>
            <a:fillRect/>
          </a:stretch>
        </p:blipFill>
        <p:spPr bwMode="auto">
          <a:xfrm>
            <a:off x="1357290" y="1214422"/>
            <a:ext cx="3333750" cy="2819401"/>
          </a:xfrm>
          <a:prstGeom prst="rect">
            <a:avLst/>
          </a:prstGeom>
          <a:noFill/>
        </p:spPr>
      </p:pic>
      <p:sp>
        <p:nvSpPr>
          <p:cNvPr id="3" name="BlokTextu 2"/>
          <p:cNvSpPr txBox="1"/>
          <p:nvPr/>
        </p:nvSpPr>
        <p:spPr>
          <a:xfrm>
            <a:off x="4357686" y="3071810"/>
            <a:ext cx="4286280" cy="2862322"/>
          </a:xfrm>
          <a:prstGeom prst="rect">
            <a:avLst/>
          </a:prstGeom>
          <a:noFill/>
        </p:spPr>
        <p:txBody>
          <a:bodyPr wrap="square" rtlCol="0">
            <a:spAutoFit/>
          </a:bodyPr>
          <a:lstStyle/>
          <a:p>
            <a:r>
              <a:rPr lang="sk-SK" dirty="0"/>
              <a:t>Konvertor slúži ako </a:t>
            </a:r>
            <a:r>
              <a:rPr lang="sk-SK" dirty="0" err="1"/>
              <a:t>prechodka</a:t>
            </a:r>
            <a:r>
              <a:rPr lang="sk-SK" dirty="0"/>
              <a:t> medzi klasickou </a:t>
            </a:r>
            <a:r>
              <a:rPr lang="sk-SK" dirty="0" err="1"/>
              <a:t>metalickou</a:t>
            </a:r>
            <a:r>
              <a:rPr lang="sk-SK" dirty="0"/>
              <a:t> sieťou a optikou.</a:t>
            </a:r>
            <a:r>
              <a:rPr lang="sk-SK" dirty="0" smtClean="0"/>
              <a:t/>
            </a:r>
            <a:br>
              <a:rPr lang="sk-SK" dirty="0" smtClean="0"/>
            </a:br>
            <a:r>
              <a:rPr lang="sk-SK" dirty="0"/>
              <a:t>Prevodník sa hodí všade tam, kde je vzdialenosť medzi dvoma bodmi dlhšia ako povoľuje klasická </a:t>
            </a:r>
            <a:r>
              <a:rPr lang="sk-SK" dirty="0" err="1"/>
              <a:t>metalicky</a:t>
            </a:r>
            <a:r>
              <a:rPr lang="sk-SK" dirty="0"/>
              <a:t> sieť a nemožno použiť galvanického spojenia.</a:t>
            </a:r>
            <a:r>
              <a:rPr lang="sk-SK" dirty="0" smtClean="0"/>
              <a:t/>
            </a:r>
            <a:br>
              <a:rPr lang="sk-SK" dirty="0" smtClean="0"/>
            </a:br>
            <a:r>
              <a:rPr lang="sk-SK" dirty="0"/>
              <a:t>Optické vlákna tiež veľmi dobre odolávajú rušivým elektromagnetickým či atmosférickým vplyvom.</a:t>
            </a:r>
            <a:r>
              <a:rPr lang="sk-SK" dirty="0" smtClean="0"/>
              <a:t/>
            </a:r>
            <a:br>
              <a:rPr lang="sk-SK" dirty="0" smtClean="0"/>
            </a:br>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Rozbočovač - hub</a:t>
            </a:r>
            <a:endParaRPr lang="sk-SK" dirty="0"/>
          </a:p>
        </p:txBody>
      </p:sp>
      <p:sp>
        <p:nvSpPr>
          <p:cNvPr id="3" name="Zástupný symbol obsahu 2"/>
          <p:cNvSpPr>
            <a:spLocks noGrp="1"/>
          </p:cNvSpPr>
          <p:nvPr>
            <p:ph idx="1"/>
          </p:nvPr>
        </p:nvSpPr>
        <p:spPr/>
        <p:txBody>
          <a:bodyPr>
            <a:normAutofit fontScale="70000" lnSpcReduction="20000"/>
          </a:bodyPr>
          <a:lstStyle/>
          <a:p>
            <a:r>
              <a:rPr lang="sk-SK" b="1" dirty="0" smtClean="0"/>
              <a:t>dôležitý </a:t>
            </a:r>
            <a:r>
              <a:rPr lang="sk-SK" b="1" dirty="0"/>
              <a:t>prvok hviezdicovej </a:t>
            </a:r>
            <a:r>
              <a:rPr lang="sk-SK" b="1" dirty="0" err="1"/>
              <a:t>topológie</a:t>
            </a:r>
            <a:r>
              <a:rPr lang="sk-SK" b="1" dirty="0"/>
              <a:t> a má tieto funkcie</a:t>
            </a:r>
            <a:r>
              <a:rPr lang="sk-SK" dirty="0"/>
              <a:t>:</a:t>
            </a:r>
          </a:p>
          <a:p>
            <a:pPr marL="1700213" lvl="0"/>
            <a:r>
              <a:rPr lang="sk-SK" dirty="0" err="1"/>
              <a:t>rozbočovanie</a:t>
            </a:r>
            <a:r>
              <a:rPr lang="sk-SK" dirty="0"/>
              <a:t> signálu</a:t>
            </a:r>
          </a:p>
          <a:p>
            <a:pPr marL="1700213" lvl="0"/>
            <a:r>
              <a:rPr lang="sk-SK" dirty="0"/>
              <a:t>vetvenie siete </a:t>
            </a:r>
          </a:p>
          <a:p>
            <a:pPr marL="1700213" lvl="0"/>
            <a:r>
              <a:rPr lang="sk-SK" dirty="0"/>
              <a:t>zosilňuje a regeneruje signál a rozposiela ho na všetky porty okrem toho, z ktorého signál prišiel</a:t>
            </a:r>
          </a:p>
          <a:p>
            <a:pPr marL="1700213" lvl="0"/>
            <a:r>
              <a:rPr lang="sk-SK" dirty="0"/>
              <a:t>používa sa na pripojenie viacerých koncových zariadení</a:t>
            </a:r>
          </a:p>
          <a:p>
            <a:pPr marL="1700213" lvl="0"/>
            <a:r>
              <a:rPr lang="sk-SK" dirty="0"/>
              <a:t>môžeme ho posudzovať aj ako viacvstupový </a:t>
            </a:r>
            <a:r>
              <a:rPr lang="sk-SK" dirty="0" err="1"/>
              <a:t>opakovač</a:t>
            </a:r>
            <a:r>
              <a:rPr lang="sk-SK" dirty="0"/>
              <a:t>, ktorý rozvetvuje signál prijatý z jedného segmentu do všetkých ostatných pripojených </a:t>
            </a:r>
            <a:r>
              <a:rPr lang="sk-SK" dirty="0" smtClean="0"/>
              <a:t>segmentov</a:t>
            </a:r>
          </a:p>
          <a:p>
            <a:pPr marL="1700213" lvl="0"/>
            <a:r>
              <a:rPr lang="sk-SK" dirty="0" smtClean="0"/>
              <a:t>pasívny – iba </a:t>
            </a:r>
            <a:r>
              <a:rPr lang="sk-SK" dirty="0" err="1" smtClean="0"/>
              <a:t>rozbočuje</a:t>
            </a:r>
            <a:r>
              <a:rPr lang="sk-SK" dirty="0" smtClean="0"/>
              <a:t> signál</a:t>
            </a:r>
          </a:p>
          <a:p>
            <a:pPr marL="1700213" lvl="0"/>
            <a:r>
              <a:rPr lang="sk-SK" dirty="0"/>
              <a:t>a</a:t>
            </a:r>
            <a:r>
              <a:rPr lang="sk-SK" dirty="0" smtClean="0"/>
              <a:t>ktívny - zosilňuje</a:t>
            </a:r>
          </a:p>
          <a:p>
            <a:pPr marL="1700213" lvl="0"/>
            <a:endParaRPr lang="sk-SK" dirty="0"/>
          </a:p>
          <a:p>
            <a:endParaRPr lang="sk-SK"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Belkin USB 3.0 4-Port Hub + USB-C Cable - Apple"/>
          <p:cNvPicPr>
            <a:picLocks noChangeAspect="1" noChangeArrowheads="1"/>
          </p:cNvPicPr>
          <p:nvPr/>
        </p:nvPicPr>
        <p:blipFill>
          <a:blip r:embed="rId2"/>
          <a:srcRect/>
          <a:stretch>
            <a:fillRect/>
          </a:stretch>
        </p:blipFill>
        <p:spPr bwMode="auto">
          <a:xfrm>
            <a:off x="257046" y="1285860"/>
            <a:ext cx="8315482" cy="4665651"/>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Most - </a:t>
            </a:r>
            <a:r>
              <a:rPr lang="sk-SK" dirty="0" err="1" smtClean="0"/>
              <a:t>bridge</a:t>
            </a:r>
            <a:endParaRPr lang="sk-SK" dirty="0"/>
          </a:p>
        </p:txBody>
      </p:sp>
      <p:sp>
        <p:nvSpPr>
          <p:cNvPr id="3" name="Zástupný symbol obsahu 2"/>
          <p:cNvSpPr>
            <a:spLocks noGrp="1"/>
          </p:cNvSpPr>
          <p:nvPr>
            <p:ph idx="1"/>
          </p:nvPr>
        </p:nvSpPr>
        <p:spPr/>
        <p:txBody>
          <a:bodyPr>
            <a:normAutofit fontScale="85000" lnSpcReduction="20000"/>
          </a:bodyPr>
          <a:lstStyle/>
          <a:p>
            <a:r>
              <a:rPr lang="sk-SK" dirty="0"/>
              <a:t>využíva sa pri prepojení dvoch LAN sietí. Funkcie: </a:t>
            </a:r>
          </a:p>
          <a:p>
            <a:pPr>
              <a:buNone/>
            </a:pPr>
            <a:r>
              <a:rPr lang="sk-SK" dirty="0"/>
              <a:t> </a:t>
            </a:r>
          </a:p>
          <a:p>
            <a:pPr marL="717550" lvl="0"/>
            <a:r>
              <a:rPr lang="sk-SK" dirty="0" err="1"/>
              <a:t>preposielanie</a:t>
            </a:r>
            <a:r>
              <a:rPr lang="sk-SK" dirty="0"/>
              <a:t> </a:t>
            </a:r>
            <a:r>
              <a:rPr lang="sk-SK" dirty="0" err="1"/>
              <a:t>paketov</a:t>
            </a:r>
            <a:r>
              <a:rPr lang="sk-SK" dirty="0"/>
              <a:t> do vzájomne prepojených sietí na základe analýzy ich adries</a:t>
            </a:r>
          </a:p>
          <a:p>
            <a:pPr marL="717550" lvl="0"/>
            <a:r>
              <a:rPr lang="sk-SK" dirty="0"/>
              <a:t>zosilňovanie prenášaných signálov</a:t>
            </a:r>
          </a:p>
          <a:p>
            <a:pPr marL="717550" lvl="0"/>
            <a:r>
              <a:rPr lang="sk-SK" dirty="0"/>
              <a:t>umožňuje rozdeliť veľkú sieť na menšie jednotky a tým zlepšiť jej parametre</a:t>
            </a:r>
          </a:p>
          <a:p>
            <a:pPr marL="717550" lvl="0"/>
            <a:r>
              <a:rPr lang="sk-SK" dirty="0"/>
              <a:t>slúži ako ochrana proti nebezpečným sieťovým chybám a umožňuje predĺženie siete</a:t>
            </a:r>
          </a:p>
          <a:p>
            <a:pPr marL="717550" lvl="0"/>
            <a:r>
              <a:rPr lang="sk-SK" dirty="0"/>
              <a:t>výhodou je, že dokáže prepojiť dve siete rôznych </a:t>
            </a:r>
            <a:r>
              <a:rPr lang="sk-SK" dirty="0" smtClean="0"/>
              <a:t>štandardov</a:t>
            </a:r>
          </a:p>
          <a:p>
            <a:pPr marL="717550" lvl="0">
              <a:buNone/>
            </a:pPr>
            <a:endParaRPr lang="sk-SK" dirty="0"/>
          </a:p>
          <a:p>
            <a:endParaRPr lang="sk-S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PPT - Počítačové siete PowerPoint Presentation, free download - ID:5261687"/>
          <p:cNvPicPr>
            <a:picLocks noChangeAspect="1" noChangeArrowheads="1"/>
          </p:cNvPicPr>
          <p:nvPr/>
        </p:nvPicPr>
        <p:blipFill>
          <a:blip r:embed="rId2"/>
          <a:srcRect/>
          <a:stretch>
            <a:fillRect/>
          </a:stretch>
        </p:blipFill>
        <p:spPr bwMode="auto">
          <a:xfrm>
            <a:off x="0" y="-714404"/>
            <a:ext cx="9753600" cy="7315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Prepínač-switch</a:t>
            </a:r>
            <a:endParaRPr lang="sk-SK" dirty="0"/>
          </a:p>
        </p:txBody>
      </p:sp>
      <p:sp>
        <p:nvSpPr>
          <p:cNvPr id="3" name="Zástupný symbol obsahu 2"/>
          <p:cNvSpPr>
            <a:spLocks noGrp="1"/>
          </p:cNvSpPr>
          <p:nvPr>
            <p:ph idx="1"/>
          </p:nvPr>
        </p:nvSpPr>
        <p:spPr/>
        <p:txBody>
          <a:bodyPr>
            <a:normAutofit fontScale="77500" lnSpcReduction="20000"/>
          </a:bodyPr>
          <a:lstStyle/>
          <a:p>
            <a:r>
              <a:rPr lang="sk-SK" dirty="0"/>
              <a:t>je funkčne podobný mostu, označuje sa aj ako </a:t>
            </a:r>
            <a:r>
              <a:rPr lang="sk-SK" dirty="0" err="1"/>
              <a:t>viacportový</a:t>
            </a:r>
            <a:r>
              <a:rPr lang="sk-SK" dirty="0"/>
              <a:t> most.</a:t>
            </a:r>
          </a:p>
          <a:p>
            <a:pPr lvl="0"/>
            <a:r>
              <a:rPr lang="sk-SK" dirty="0"/>
              <a:t>posiela údaje len na ten port, pre ktorý sú určené </a:t>
            </a:r>
          </a:p>
          <a:p>
            <a:pPr lvl="0"/>
            <a:r>
              <a:rPr lang="sk-SK" dirty="0"/>
              <a:t>filtrácia </a:t>
            </a:r>
            <a:r>
              <a:rPr lang="sk-SK" dirty="0" err="1"/>
              <a:t>paketov</a:t>
            </a:r>
            <a:r>
              <a:rPr lang="sk-SK" dirty="0"/>
              <a:t> prebieha medzi jednotlivými portami</a:t>
            </a:r>
          </a:p>
          <a:p>
            <a:pPr lvl="0"/>
            <a:r>
              <a:rPr lang="sk-SK" dirty="0"/>
              <a:t>prichádzajúce </a:t>
            </a:r>
            <a:r>
              <a:rPr lang="sk-SK" dirty="0" err="1"/>
              <a:t>pakety</a:t>
            </a:r>
            <a:r>
              <a:rPr lang="sk-SK" dirty="0"/>
              <a:t> filtruje na základe MAC adresy a posiela ich ďalej </a:t>
            </a:r>
          </a:p>
          <a:p>
            <a:pPr lvl="0"/>
            <a:r>
              <a:rPr lang="sk-SK" dirty="0"/>
              <a:t>prepúšťa </a:t>
            </a:r>
            <a:r>
              <a:rPr lang="sk-SK" dirty="0" err="1"/>
              <a:t>pakety</a:t>
            </a:r>
            <a:r>
              <a:rPr lang="sk-SK" dirty="0"/>
              <a:t> iba medzi vysielajúcou a prijímajúcou stanicou – prepína </a:t>
            </a:r>
            <a:r>
              <a:rPr lang="sk-SK" dirty="0" err="1"/>
              <a:t>pakety</a:t>
            </a:r>
            <a:r>
              <a:rPr lang="sk-SK" dirty="0"/>
              <a:t> medzi dvoma portami </a:t>
            </a:r>
          </a:p>
          <a:p>
            <a:pPr lvl="0"/>
            <a:r>
              <a:rPr lang="sk-SK" dirty="0"/>
              <a:t>obsahuje vnútornú pamäť, v ktorej si uchováva všetky MAC adresy pripojených počítačov. Ak teda </a:t>
            </a:r>
            <a:r>
              <a:rPr lang="sk-SK" dirty="0" err="1"/>
              <a:t>switch</a:t>
            </a:r>
            <a:r>
              <a:rPr lang="sk-SK" dirty="0"/>
              <a:t> prijme dátový rámec, vie presne, na ktorom porte je pripojený počítač, ktorému je rámec určený a vyšle ho len na tento port.</a:t>
            </a:r>
          </a:p>
          <a:p>
            <a:endParaRPr lang="sk-SK"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D-Link DGS-105/E - Switch"/>
          <p:cNvPicPr>
            <a:picLocks noChangeAspect="1" noChangeArrowheads="1"/>
          </p:cNvPicPr>
          <p:nvPr/>
        </p:nvPicPr>
        <p:blipFill>
          <a:blip r:embed="rId2"/>
          <a:srcRect/>
          <a:stretch>
            <a:fillRect/>
          </a:stretch>
        </p:blipFill>
        <p:spPr bwMode="auto">
          <a:xfrm>
            <a:off x="155575" y="-136525"/>
            <a:ext cx="9525" cy="9525"/>
          </a:xfrm>
          <a:prstGeom prst="rect">
            <a:avLst/>
          </a:prstGeom>
          <a:noFill/>
        </p:spPr>
      </p:pic>
      <p:pic>
        <p:nvPicPr>
          <p:cNvPr id="28676" name="Picture 4" descr="D-Link DGS-105/E - Switch"/>
          <p:cNvPicPr>
            <a:picLocks noChangeAspect="1" noChangeArrowheads="1"/>
          </p:cNvPicPr>
          <p:nvPr/>
        </p:nvPicPr>
        <p:blipFill>
          <a:blip r:embed="rId2"/>
          <a:srcRect/>
          <a:stretch>
            <a:fillRect/>
          </a:stretch>
        </p:blipFill>
        <p:spPr bwMode="auto">
          <a:xfrm>
            <a:off x="155575" y="-136525"/>
            <a:ext cx="9525" cy="9525"/>
          </a:xfrm>
          <a:prstGeom prst="rect">
            <a:avLst/>
          </a:prstGeom>
          <a:noFill/>
        </p:spPr>
      </p:pic>
      <p:pic>
        <p:nvPicPr>
          <p:cNvPr id="28678" name="Picture 6" descr="D-Link DGS-105/E - Switch"/>
          <p:cNvPicPr>
            <a:picLocks noChangeAspect="1" noChangeArrowheads="1"/>
          </p:cNvPicPr>
          <p:nvPr/>
        </p:nvPicPr>
        <p:blipFill>
          <a:blip r:embed="rId2"/>
          <a:srcRect/>
          <a:stretch>
            <a:fillRect/>
          </a:stretch>
        </p:blipFill>
        <p:spPr bwMode="auto">
          <a:xfrm>
            <a:off x="155575" y="-136525"/>
            <a:ext cx="9525" cy="9525"/>
          </a:xfrm>
          <a:prstGeom prst="rect">
            <a:avLst/>
          </a:prstGeom>
          <a:noFill/>
        </p:spPr>
      </p:pic>
      <p:pic>
        <p:nvPicPr>
          <p:cNvPr id="28680" name="Picture 8" descr="Switch Ubiquiti Networks UniFi Switch 8-Port, 4x PoE Out, 60W - Best-shop.sk"/>
          <p:cNvPicPr>
            <a:picLocks noChangeAspect="1" noChangeArrowheads="1"/>
          </p:cNvPicPr>
          <p:nvPr/>
        </p:nvPicPr>
        <p:blipFill>
          <a:blip r:embed="rId3"/>
          <a:srcRect/>
          <a:stretch>
            <a:fillRect/>
          </a:stretch>
        </p:blipFill>
        <p:spPr bwMode="auto">
          <a:xfrm>
            <a:off x="0" y="-928718"/>
            <a:ext cx="9753600" cy="73152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Smerovač - </a:t>
            </a:r>
            <a:r>
              <a:rPr lang="sk-SK" dirty="0" err="1" smtClean="0"/>
              <a:t>router</a:t>
            </a:r>
            <a:endParaRPr lang="sk-SK" dirty="0"/>
          </a:p>
        </p:txBody>
      </p:sp>
      <p:sp>
        <p:nvSpPr>
          <p:cNvPr id="3" name="Zástupný symbol obsahu 2"/>
          <p:cNvSpPr>
            <a:spLocks noGrp="1"/>
          </p:cNvSpPr>
          <p:nvPr>
            <p:ph idx="1"/>
          </p:nvPr>
        </p:nvSpPr>
        <p:spPr/>
        <p:txBody>
          <a:bodyPr>
            <a:normAutofit fontScale="70000" lnSpcReduction="20000"/>
          </a:bodyPr>
          <a:lstStyle/>
          <a:p>
            <a:r>
              <a:rPr lang="sk-SK" dirty="0"/>
              <a:t>sieťové zariadenie, ktoré sprostredkováva prenos dát medzi dvomi, alebo viacerými počítačovými sieťami. Funkcie:</a:t>
            </a:r>
          </a:p>
          <a:p>
            <a:pPr marL="1784350" lvl="0"/>
            <a:r>
              <a:rPr lang="sk-SK" dirty="0"/>
              <a:t>používa sa na prepájanie rôznych sietí s rovnakým prenosovým protokolom </a:t>
            </a:r>
          </a:p>
          <a:p>
            <a:pPr marL="1784350" lvl="0"/>
            <a:r>
              <a:rPr lang="sk-SK" dirty="0"/>
              <a:t>jeho hlavnou úlohou je smerovať dáta v sieti- túto funkciu plní vďaka algoritmu smerovania</a:t>
            </a:r>
          </a:p>
          <a:p>
            <a:pPr marL="1784350" lvl="0"/>
            <a:r>
              <a:rPr lang="sk-SK" dirty="0"/>
              <a:t>vykonáva transformáciu správ z jednej siete do druhej(siete rôznej </a:t>
            </a:r>
            <a:r>
              <a:rPr lang="sk-SK" dirty="0" err="1"/>
              <a:t>topológie</a:t>
            </a:r>
            <a:r>
              <a:rPr lang="sk-SK" dirty="0"/>
              <a:t>, a teda aj technológie), </a:t>
            </a:r>
          </a:p>
          <a:p>
            <a:pPr marL="1784350" lvl="0"/>
            <a:r>
              <a:rPr lang="sk-SK" dirty="0"/>
              <a:t>vyberá najvhodnejšiu cestu pre posielanie </a:t>
            </a:r>
            <a:r>
              <a:rPr lang="sk-SK" dirty="0" err="1"/>
              <a:t>paketov</a:t>
            </a:r>
            <a:r>
              <a:rPr lang="sk-SK" dirty="0"/>
              <a:t> na základe zhromaždených informácií o pripojených sieťach </a:t>
            </a:r>
          </a:p>
          <a:p>
            <a:pPr marL="1784350" lvl="0"/>
            <a:r>
              <a:rPr lang="sk-SK" dirty="0"/>
              <a:t>podľa týchto informácií smerovač- </a:t>
            </a:r>
            <a:r>
              <a:rPr lang="sk-SK" dirty="0" err="1"/>
              <a:t>router</a:t>
            </a:r>
            <a:r>
              <a:rPr lang="sk-SK" dirty="0"/>
              <a:t> doručí dátovú jednotku od odosielateľa k adresátovi</a:t>
            </a:r>
          </a:p>
          <a:p>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lokTextu 1"/>
          <p:cNvSpPr txBox="1"/>
          <p:nvPr/>
        </p:nvSpPr>
        <p:spPr>
          <a:xfrm>
            <a:off x="642910" y="1000108"/>
            <a:ext cx="6715172" cy="1754326"/>
          </a:xfrm>
          <a:prstGeom prst="rect">
            <a:avLst/>
          </a:prstGeom>
          <a:noFill/>
        </p:spPr>
        <p:txBody>
          <a:bodyPr wrap="square" rtlCol="0">
            <a:spAutoFit/>
          </a:bodyPr>
          <a:lstStyle/>
          <a:p>
            <a:r>
              <a:rPr lang="sk-SK" u="sng" dirty="0"/>
              <a:t>Algoritmus smerovania využíva smerovaciu tabuľku, do ktorej si uchováva údaje potrebné pre porovnanie informácií nachádzajúcich sa v hlavičkách </a:t>
            </a:r>
            <a:r>
              <a:rPr lang="sk-SK" u="sng" dirty="0" err="1"/>
              <a:t>paketov</a:t>
            </a:r>
            <a:r>
              <a:rPr lang="sk-SK" u="sng" dirty="0"/>
              <a:t> posielaných v sieti. Každý </a:t>
            </a:r>
            <a:r>
              <a:rPr lang="sk-SK" u="sng" dirty="0" err="1"/>
              <a:t>paket</a:t>
            </a:r>
            <a:r>
              <a:rPr lang="sk-SK" u="sng" dirty="0"/>
              <a:t>, ako základná prenosová jednotka v sieti, nesie v sebe informácie o pôvodcovi dát, o svojom cieli a konkrétne dáta.</a:t>
            </a:r>
            <a:endParaRPr lang="sk-SK" dirty="0"/>
          </a:p>
          <a:p>
            <a:endParaRPr lang="sk-SK" dirty="0"/>
          </a:p>
        </p:txBody>
      </p:sp>
      <p:pic>
        <p:nvPicPr>
          <p:cNvPr id="30722" name="Picture 2" descr="TP-Link Archer C6 - WiFi router"/>
          <p:cNvPicPr>
            <a:picLocks noChangeAspect="1" noChangeArrowheads="1"/>
          </p:cNvPicPr>
          <p:nvPr/>
        </p:nvPicPr>
        <p:blipFill>
          <a:blip r:embed="rId2"/>
          <a:srcRect/>
          <a:stretch>
            <a:fillRect/>
          </a:stretch>
        </p:blipFill>
        <p:spPr bwMode="auto">
          <a:xfrm>
            <a:off x="155575" y="-136525"/>
            <a:ext cx="9525" cy="9525"/>
          </a:xfrm>
          <a:prstGeom prst="rect">
            <a:avLst/>
          </a:prstGeom>
          <a:noFill/>
        </p:spPr>
      </p:pic>
      <p:sp>
        <p:nvSpPr>
          <p:cNvPr id="30724" name="AutoShape 4" descr="DATART | Router TP-Link TL-MR100, 4G LTE (TL-MR100)"/>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30726" name="Picture 6" descr="Sieťové zariadenia pre domácnosť | Datacomp.sk"/>
          <p:cNvPicPr>
            <a:picLocks noChangeAspect="1" noChangeArrowheads="1"/>
          </p:cNvPicPr>
          <p:nvPr/>
        </p:nvPicPr>
        <p:blipFill>
          <a:blip r:embed="rId3"/>
          <a:srcRect/>
          <a:stretch>
            <a:fillRect/>
          </a:stretch>
        </p:blipFill>
        <p:spPr bwMode="auto">
          <a:xfrm>
            <a:off x="4000496" y="2571744"/>
            <a:ext cx="4167170" cy="366711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Aktívne prvky sietí</a:t>
            </a:r>
            <a:endParaRPr lang="sk-SK" dirty="0"/>
          </a:p>
        </p:txBody>
      </p:sp>
      <p:sp>
        <p:nvSpPr>
          <p:cNvPr id="3" name="Zástupný symbol obsahu 2"/>
          <p:cNvSpPr>
            <a:spLocks noGrp="1"/>
          </p:cNvSpPr>
          <p:nvPr>
            <p:ph idx="1"/>
          </p:nvPr>
        </p:nvSpPr>
        <p:spPr/>
        <p:txBody>
          <a:bodyPr>
            <a:normAutofit fontScale="92500" lnSpcReduction="10000"/>
          </a:bodyPr>
          <a:lstStyle/>
          <a:p>
            <a:r>
              <a:rPr lang="sk-SK" b="1" i="1" u="sng" dirty="0"/>
              <a:t>Aktívny prvok lokálnej počítačovej siete</a:t>
            </a:r>
            <a:r>
              <a:rPr lang="sk-SK" dirty="0"/>
              <a:t> -  zariadenie, ktoré vzájomne prepája všetky prvky počítačovej siete vo vnútri budovy, ako sú počítače, servery, tlačiarne, </a:t>
            </a:r>
          </a:p>
          <a:p>
            <a:r>
              <a:rPr lang="sk-SK" dirty="0" smtClean="0"/>
              <a:t>Je </a:t>
            </a:r>
            <a:r>
              <a:rPr lang="sk-SK" dirty="0"/>
              <a:t>to prvok, ktorý nejakým spôsobom reaguje na signál, ktorý nim prechádza (zosilnenie signálu, prevod na iný typ signálu, rozmnoženie signálu</a:t>
            </a:r>
            <a:r>
              <a:rPr lang="sk-SK" dirty="0" smtClean="0"/>
              <a:t>...).</a:t>
            </a:r>
          </a:p>
          <a:p>
            <a:r>
              <a:rPr lang="sk-SK" dirty="0" smtClean="0"/>
              <a:t> </a:t>
            </a:r>
            <a:r>
              <a:rPr lang="sk-SK" dirty="0"/>
              <a:t>Aktívne prvky ovplyvňujú parametre počítačovej siete, ktorými sú -  logická </a:t>
            </a:r>
            <a:r>
              <a:rPr lang="sk-SK" dirty="0" err="1"/>
              <a:t>topológia</a:t>
            </a:r>
            <a:r>
              <a:rPr lang="sk-SK" dirty="0"/>
              <a:t>,  priepustnosť,  rýchlosť a </a:t>
            </a:r>
            <a:r>
              <a:rPr lang="sk-SK" dirty="0" err="1"/>
              <a:t>škálovateľnosť</a:t>
            </a:r>
            <a:r>
              <a:rPr lang="sk-SK" dirty="0"/>
              <a:t>.</a:t>
            </a:r>
          </a:p>
          <a:p>
            <a:endParaRPr lang="sk-SK"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Brouter</a:t>
            </a:r>
            <a:endParaRPr lang="sk-SK" dirty="0"/>
          </a:p>
        </p:txBody>
      </p:sp>
      <p:sp>
        <p:nvSpPr>
          <p:cNvPr id="3" name="Zástupný symbol obsahu 2"/>
          <p:cNvSpPr>
            <a:spLocks noGrp="1"/>
          </p:cNvSpPr>
          <p:nvPr>
            <p:ph idx="1"/>
          </p:nvPr>
        </p:nvSpPr>
        <p:spPr/>
        <p:txBody>
          <a:bodyPr>
            <a:normAutofit fontScale="85000" lnSpcReduction="10000"/>
          </a:bodyPr>
          <a:lstStyle/>
          <a:p>
            <a:r>
              <a:rPr lang="sk-SK" dirty="0" smtClean="0"/>
              <a:t>kombinuje </a:t>
            </a:r>
            <a:r>
              <a:rPr lang="sk-SK" dirty="0"/>
              <a:t>v sebe funkcie mostu a </a:t>
            </a:r>
            <a:r>
              <a:rPr lang="sk-SK" dirty="0" err="1"/>
              <a:t>routra</a:t>
            </a:r>
            <a:r>
              <a:rPr lang="sk-SK" dirty="0"/>
              <a:t> - najčastejšie termín </a:t>
            </a:r>
            <a:r>
              <a:rPr lang="sk-SK" i="1" dirty="0" err="1"/>
              <a:t>bridge</a:t>
            </a:r>
            <a:r>
              <a:rPr lang="sk-SK" i="1" dirty="0"/>
              <a:t>/</a:t>
            </a:r>
            <a:r>
              <a:rPr lang="sk-SK" i="1" dirty="0" err="1"/>
              <a:t>router</a:t>
            </a:r>
            <a:r>
              <a:rPr lang="sk-SK" dirty="0"/>
              <a:t>, niekedy tiež </a:t>
            </a:r>
            <a:r>
              <a:rPr lang="sk-SK" i="1" dirty="0" err="1"/>
              <a:t>brouter</a:t>
            </a:r>
            <a:r>
              <a:rPr lang="sk-SK" b="1" dirty="0"/>
              <a:t>.</a:t>
            </a:r>
            <a:endParaRPr lang="sk-SK" dirty="0"/>
          </a:p>
          <a:p>
            <a:r>
              <a:rPr lang="sk-SK" dirty="0" smtClean="0"/>
              <a:t>snaží </a:t>
            </a:r>
            <a:r>
              <a:rPr lang="sk-SK" dirty="0"/>
              <a:t>sa fungovať ako smerovač a až v okamžiku, keď pre nejaký </a:t>
            </a:r>
            <a:r>
              <a:rPr lang="sk-SK" dirty="0" err="1"/>
              <a:t>paket</a:t>
            </a:r>
            <a:r>
              <a:rPr lang="sk-SK" dirty="0"/>
              <a:t> nedokáže aplikovať smerovací algoritmus, odovzdá pôvodný rámec ďalej tak, ako by to urobil most. Výhodou takéhoto zariadenia je potom aj to, že sa dokáže vyrovnať s takými protokolmi, ktoré vôbec nemožno smerovať, lebo nepočítajú so sieťovou vrstvou</a:t>
            </a:r>
            <a:r>
              <a:rPr lang="sk-SK" dirty="0" smtClean="0"/>
              <a:t>.</a:t>
            </a:r>
          </a:p>
          <a:p>
            <a:r>
              <a:rPr lang="sk-SK" b="1" dirty="0"/>
              <a:t>Jeho nutnosť vyplýva z potreby prepojovania rôznych typov siete LAN a rôznych prenosových protokolov.</a:t>
            </a:r>
            <a:endParaRPr lang="sk-SK" dirty="0"/>
          </a:p>
          <a:p>
            <a:endParaRPr lang="sk-SK" dirty="0"/>
          </a:p>
          <a:p>
            <a:endParaRPr lang="sk-SK"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Brána - </a:t>
            </a:r>
            <a:r>
              <a:rPr lang="sk-SK" dirty="0" err="1" smtClean="0"/>
              <a:t>gateway</a:t>
            </a:r>
            <a:endParaRPr lang="sk-SK" dirty="0"/>
          </a:p>
        </p:txBody>
      </p:sp>
      <p:sp>
        <p:nvSpPr>
          <p:cNvPr id="3" name="Zástupný symbol obsahu 2"/>
          <p:cNvSpPr>
            <a:spLocks noGrp="1"/>
          </p:cNvSpPr>
          <p:nvPr>
            <p:ph idx="1"/>
          </p:nvPr>
        </p:nvSpPr>
        <p:spPr/>
        <p:txBody>
          <a:bodyPr>
            <a:normAutofit fontScale="92500" lnSpcReduction="10000"/>
          </a:bodyPr>
          <a:lstStyle/>
          <a:p>
            <a:r>
              <a:rPr lang="sk-SK" dirty="0"/>
              <a:t>je najzložitejším aktívnym prepojovacím prvkom siete</a:t>
            </a:r>
          </a:p>
          <a:p>
            <a:pPr lvl="0"/>
            <a:r>
              <a:rPr lang="sk-SK" dirty="0"/>
              <a:t>pripojovanie sieti LAN na úplne odlišné sieťové architektúry napr. pripojenie LAN k sálovým počítačom IBM</a:t>
            </a:r>
          </a:p>
          <a:p>
            <a:pPr lvl="0"/>
            <a:r>
              <a:rPr lang="sk-SK" dirty="0"/>
              <a:t>zabezpečenie prevodu medzi odlišnými sieťovými koncepciami</a:t>
            </a:r>
          </a:p>
          <a:p>
            <a:pPr lvl="0"/>
            <a:r>
              <a:rPr lang="sk-SK" dirty="0"/>
              <a:t>zariadenie, schopné uskutočňovať potrebnú konverziu protokolov-  </a:t>
            </a:r>
            <a:r>
              <a:rPr lang="sk-SK" i="1" dirty="0"/>
              <a:t>brána </a:t>
            </a:r>
            <a:r>
              <a:rPr lang="sk-SK" dirty="0"/>
              <a:t>(</a:t>
            </a:r>
            <a:r>
              <a:rPr lang="sk-SK" i="1" dirty="0" err="1"/>
              <a:t>gateway</a:t>
            </a:r>
            <a:r>
              <a:rPr lang="sk-SK" dirty="0"/>
              <a:t>, niekedy tiež: </a:t>
            </a:r>
            <a:r>
              <a:rPr lang="sk-SK" i="1" dirty="0" err="1"/>
              <a:t>protocolconverter</a:t>
            </a:r>
            <a:r>
              <a:rPr lang="sk-SK" dirty="0"/>
              <a:t>),</a:t>
            </a:r>
          </a:p>
          <a:p>
            <a:pPr>
              <a:buNone/>
            </a:pPr>
            <a:endParaRPr lang="sk-SK"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Gateway 500 Lite | Dension"/>
          <p:cNvPicPr>
            <a:picLocks noChangeAspect="1" noChangeArrowheads="1"/>
          </p:cNvPicPr>
          <p:nvPr/>
        </p:nvPicPr>
        <p:blipFill>
          <a:blip r:embed="rId2"/>
          <a:srcRect/>
          <a:stretch>
            <a:fillRect/>
          </a:stretch>
        </p:blipFill>
        <p:spPr bwMode="auto">
          <a:xfrm>
            <a:off x="1214414" y="1571612"/>
            <a:ext cx="6057946" cy="450059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Sieťová karta</a:t>
            </a:r>
            <a:endParaRPr lang="sk-SK" dirty="0"/>
          </a:p>
        </p:txBody>
      </p:sp>
      <p:sp>
        <p:nvSpPr>
          <p:cNvPr id="3" name="Zástupný symbol obsahu 2"/>
          <p:cNvSpPr>
            <a:spLocks noGrp="1"/>
          </p:cNvSpPr>
          <p:nvPr>
            <p:ph idx="1"/>
          </p:nvPr>
        </p:nvSpPr>
        <p:spPr/>
        <p:txBody>
          <a:bodyPr>
            <a:normAutofit fontScale="70000" lnSpcReduction="20000"/>
          </a:bodyPr>
          <a:lstStyle/>
          <a:p>
            <a:r>
              <a:rPr lang="sk-SK" dirty="0" smtClean="0"/>
              <a:t>Je rozširujúci modul počítača, ktorý zabezpečuje jeho komunikáciu s ďalšími zariadeniami siete. </a:t>
            </a:r>
            <a:endParaRPr lang="sk-SK" dirty="0" smtClean="0"/>
          </a:p>
          <a:p>
            <a:r>
              <a:rPr lang="sk-SK" dirty="0" smtClean="0"/>
              <a:t>Do </a:t>
            </a:r>
            <a:r>
              <a:rPr lang="sk-SK" dirty="0" smtClean="0"/>
              <a:t>sieťového média vysiela údaje podľa príkazov procesora alebo zo sieťového média prijíma správy určené pre ňu a odovzdáva ich procesoru na spracovanie. </a:t>
            </a:r>
            <a:endParaRPr lang="sk-SK" dirty="0" smtClean="0"/>
          </a:p>
          <a:p>
            <a:r>
              <a:rPr lang="sk-SK" dirty="0" smtClean="0"/>
              <a:t>Zasúva </a:t>
            </a:r>
            <a:r>
              <a:rPr lang="sk-SK" dirty="0" smtClean="0"/>
              <a:t>sa do zbernice počítača (v minulosti ISA, neskôr PCI a PCIE</a:t>
            </a:r>
            <a:r>
              <a:rPr lang="sk-SK" dirty="0" smtClean="0"/>
              <a:t>).</a:t>
            </a:r>
          </a:p>
          <a:p>
            <a:r>
              <a:rPr lang="sk-SK" dirty="0" smtClean="0"/>
              <a:t> </a:t>
            </a:r>
            <a:r>
              <a:rPr lang="sk-SK" dirty="0" smtClean="0"/>
              <a:t>V súčasnosti už býva súčasťou matičnej dosky ako integrovaný čip s príslušným konektorom</a:t>
            </a:r>
            <a:r>
              <a:rPr lang="sk-SK" dirty="0" smtClean="0"/>
              <a:t>.</a:t>
            </a:r>
          </a:p>
          <a:p>
            <a:r>
              <a:rPr lang="sk-SK" dirty="0" smtClean="0"/>
              <a:t> </a:t>
            </a:r>
            <a:r>
              <a:rPr lang="sk-SK" dirty="0" smtClean="0"/>
              <a:t>Externé sieťové karty sa pripájajú cez externé konektory počítača (USB, PCMCIA ...) Sieťová karta z logického hľadiska obsahuje elektronické obvody potrebné na komunikáciu použitím špecifickej fyzickej vrstvy a linkovej vrstvy. </a:t>
            </a:r>
          </a:p>
          <a:p>
            <a:endParaRPr lang="sk-SK"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Rozdelenie sieťových kariet</a:t>
            </a:r>
            <a:endParaRPr lang="sk-SK" dirty="0"/>
          </a:p>
        </p:txBody>
      </p:sp>
      <p:sp>
        <p:nvSpPr>
          <p:cNvPr id="3" name="Zástupný symbol obsahu 2"/>
          <p:cNvSpPr>
            <a:spLocks noGrp="1"/>
          </p:cNvSpPr>
          <p:nvPr>
            <p:ph idx="1"/>
          </p:nvPr>
        </p:nvSpPr>
        <p:spPr/>
        <p:txBody>
          <a:bodyPr/>
          <a:lstStyle/>
          <a:p>
            <a:pPr lvl="0"/>
            <a:r>
              <a:rPr lang="sk-SK" b="1" dirty="0" smtClean="0"/>
              <a:t>karty pre stolové počítače (drôtové a bezdrôtové),</a:t>
            </a:r>
            <a:endParaRPr lang="sk-SK" dirty="0" smtClean="0"/>
          </a:p>
          <a:p>
            <a:pPr lvl="0"/>
            <a:r>
              <a:rPr lang="sk-SK" b="1" dirty="0" smtClean="0"/>
              <a:t>  karty pre notebooky,</a:t>
            </a:r>
            <a:endParaRPr lang="sk-SK" dirty="0" smtClean="0"/>
          </a:p>
          <a:p>
            <a:pPr lvl="0"/>
            <a:r>
              <a:rPr lang="sk-SK" b="1" dirty="0" smtClean="0"/>
              <a:t>  univerzálne bezdrôtové (</a:t>
            </a:r>
            <a:r>
              <a:rPr lang="sk-SK" b="1" dirty="0" err="1" smtClean="0"/>
              <a:t>Wi-Fi</a:t>
            </a:r>
            <a:r>
              <a:rPr lang="sk-SK" b="1" dirty="0" smtClean="0"/>
              <a:t>) USB karty.</a:t>
            </a:r>
            <a:endParaRPr lang="sk-SK" dirty="0" smtClean="0"/>
          </a:p>
          <a:p>
            <a:r>
              <a:rPr lang="sk-SK" b="1" dirty="0" smtClean="0"/>
              <a:t>Rozlišujeme aj to, pre akú zbernicu je daná karta určená. </a:t>
            </a:r>
            <a:endParaRPr lang="sk-SK" dirty="0" smtClean="0"/>
          </a:p>
          <a:p>
            <a:endParaRPr lang="sk-SK"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smtClean="0"/>
              <a:t>A)Podľa typu zbernice </a:t>
            </a:r>
            <a:r>
              <a:rPr lang="sk-SK" b="1" dirty="0" err="1" smtClean="0"/>
              <a:t>ci</a:t>
            </a:r>
            <a:r>
              <a:rPr lang="sk-SK" b="1" dirty="0" smtClean="0"/>
              <a:t> slotu:</a:t>
            </a:r>
            <a:r>
              <a:rPr lang="sk-SK" dirty="0" smtClean="0"/>
              <a:t/>
            </a:r>
            <a:br>
              <a:rPr lang="sk-SK" dirty="0" smtClean="0"/>
            </a:br>
            <a:endParaRPr lang="sk-SK" dirty="0"/>
          </a:p>
        </p:txBody>
      </p:sp>
      <p:sp>
        <p:nvSpPr>
          <p:cNvPr id="3" name="Zástupný symbol obsahu 2"/>
          <p:cNvSpPr>
            <a:spLocks noGrp="1"/>
          </p:cNvSpPr>
          <p:nvPr>
            <p:ph idx="1"/>
          </p:nvPr>
        </p:nvSpPr>
        <p:spPr/>
        <p:txBody>
          <a:bodyPr>
            <a:normAutofit fontScale="70000" lnSpcReduction="20000"/>
          </a:bodyPr>
          <a:lstStyle/>
          <a:p>
            <a:pPr lvl="0"/>
            <a:r>
              <a:rPr lang="sk-SK" b="1" dirty="0" smtClean="0"/>
              <a:t>Sieťové karty pre zbernicu ISA - </a:t>
            </a:r>
            <a:r>
              <a:rPr lang="sk-SK" dirty="0" smtClean="0"/>
              <a:t>tieto karty patria zväčša už len histórii. Jedná sa o 16-bitvé sieťové karty, ktoré umožňujú budovanie len pomalých sietí. V dnešnej dobe sa tieto sieťové karty na trhu vyskytujú už len zriedka.</a:t>
            </a:r>
          </a:p>
          <a:p>
            <a:pPr lvl="0"/>
            <a:r>
              <a:rPr lang="sk-SK" b="1" dirty="0" smtClean="0"/>
              <a:t>Sieťové karty pre zbernicu PCI - v</a:t>
            </a:r>
            <a:r>
              <a:rPr lang="sk-SK" dirty="0" smtClean="0"/>
              <a:t> súčasnosti sa jedná o najrozšírenejší typ sieťových kariet. Tieto karty už majú 32-bitovú povahu a umožňujú realizáciu pomalších i rýchlych sietí.</a:t>
            </a:r>
          </a:p>
          <a:p>
            <a:pPr lvl="0"/>
            <a:r>
              <a:rPr lang="sk-SK" b="1" dirty="0" smtClean="0"/>
              <a:t>Sieťové karty pre zbernicu USB - </a:t>
            </a:r>
            <a:r>
              <a:rPr lang="sk-SK" dirty="0" smtClean="0"/>
              <a:t>ich inštalácia je veľmi jednoduchá (nie je potrebné otvárať PC). Karty je navyše možné pripojiť počas chodu PC, čiže bez nutnosti jeho vypnutia. Daň za tento prepych je cena kariet.</a:t>
            </a:r>
          </a:p>
          <a:p>
            <a:pPr lvl="0"/>
            <a:r>
              <a:rPr lang="sk-SK" b="1" dirty="0" smtClean="0"/>
              <a:t>Sieťové karty pre zbernicu PCMCIA - s</a:t>
            </a:r>
            <a:r>
              <a:rPr lang="sk-SK" dirty="0" smtClean="0"/>
              <a:t>lotom PCMCIA bývajú vybavené predovšetkým prenosné počítače. Vyrábajú sa pre pomalé i rýchle siete a ich cena je vyššia ako u kariet pre zbernice ISA alebo PCI</a:t>
            </a:r>
            <a:r>
              <a:rPr lang="sk-SK" dirty="0" smtClean="0"/>
              <a:t>./ nepoužívajú/</a:t>
            </a:r>
            <a:endParaRPr lang="sk-SK" dirty="0" smtClean="0"/>
          </a:p>
          <a:p>
            <a:endParaRPr lang="sk-SK"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smtClean="0"/>
              <a:t>B)Podľa typu konektorov</a:t>
            </a:r>
            <a:r>
              <a:rPr lang="sk-SK" dirty="0" smtClean="0"/>
              <a:t/>
            </a:r>
            <a:br>
              <a:rPr lang="sk-SK" dirty="0" smtClean="0"/>
            </a:br>
            <a:endParaRPr lang="sk-SK" dirty="0"/>
          </a:p>
        </p:txBody>
      </p:sp>
      <p:sp>
        <p:nvSpPr>
          <p:cNvPr id="3" name="Zástupný symbol obsahu 2"/>
          <p:cNvSpPr>
            <a:spLocks noGrp="1"/>
          </p:cNvSpPr>
          <p:nvPr>
            <p:ph idx="1"/>
          </p:nvPr>
        </p:nvSpPr>
        <p:spPr/>
        <p:txBody>
          <a:bodyPr>
            <a:normAutofit fontScale="77500" lnSpcReduction="20000"/>
          </a:bodyPr>
          <a:lstStyle/>
          <a:p>
            <a:pPr lvl="0"/>
            <a:r>
              <a:rPr lang="sk-SK" b="1" dirty="0" smtClean="0"/>
              <a:t>Sieťové karty s konektorom BNC - s</a:t>
            </a:r>
            <a:r>
              <a:rPr lang="sk-SK" dirty="0" smtClean="0"/>
              <a:t>ú určené pre siete s </a:t>
            </a:r>
            <a:r>
              <a:rPr lang="sk-SK" dirty="0" err="1" smtClean="0"/>
              <a:t>topológiou</a:t>
            </a:r>
            <a:r>
              <a:rPr lang="sk-SK" dirty="0" smtClean="0"/>
              <a:t> zbernice, prepojené tenkým koaxiálnym káblom. Tieto karty je možné využiť pre vybudovanie siete typu </a:t>
            </a:r>
            <a:r>
              <a:rPr lang="sk-SK" dirty="0" err="1" smtClean="0"/>
              <a:t>Ethernet</a:t>
            </a:r>
            <a:r>
              <a:rPr lang="sk-SK" dirty="0" smtClean="0"/>
              <a:t> 10Base-2.</a:t>
            </a:r>
          </a:p>
          <a:p>
            <a:pPr lvl="0"/>
            <a:r>
              <a:rPr lang="sk-SK" b="1" dirty="0" smtClean="0"/>
              <a:t>Sieťové karty s konektorom RJ45 - p</a:t>
            </a:r>
            <a:r>
              <a:rPr lang="sk-SK" dirty="0" smtClean="0"/>
              <a:t>oužívajú sa pre siete s </a:t>
            </a:r>
            <a:r>
              <a:rPr lang="sk-SK" dirty="0" err="1" smtClean="0"/>
              <a:t>topológiou</a:t>
            </a:r>
            <a:r>
              <a:rPr lang="sk-SK" dirty="0" smtClean="0"/>
              <a:t> hviezda, prepojené niektorým typom krútenej dvojlinky (UTP alebo STP). Praktické využitie nachádzajú pri budovaní pomalých sietí </a:t>
            </a:r>
            <a:r>
              <a:rPr lang="sk-SK" dirty="0" err="1" smtClean="0"/>
              <a:t>Ethernet</a:t>
            </a:r>
            <a:r>
              <a:rPr lang="sk-SK" dirty="0" smtClean="0"/>
              <a:t> 10BaseT a rýchlych sietí </a:t>
            </a:r>
            <a:r>
              <a:rPr lang="sk-SK" dirty="0" err="1" smtClean="0"/>
              <a:t>FastEthernet</a:t>
            </a:r>
            <a:r>
              <a:rPr lang="sk-SK" dirty="0" smtClean="0"/>
              <a:t> 100Base-TX.</a:t>
            </a:r>
          </a:p>
          <a:p>
            <a:pPr lvl="0"/>
            <a:r>
              <a:rPr lang="sk-SK" b="1" dirty="0" smtClean="0"/>
              <a:t>Sieťové karty typu COMBO - j</a:t>
            </a:r>
            <a:r>
              <a:rPr lang="sk-SK" dirty="0" smtClean="0"/>
              <a:t>edná sa o kombinovaný typ karty, na ktorej je umiestnený konektor BNC a RJ45. väčšinou je na karte umiestnený i konektor AUI. Tento typ kariet sa využíva pre pomalšie siete </a:t>
            </a:r>
            <a:r>
              <a:rPr lang="sk-SK" dirty="0" err="1" smtClean="0"/>
              <a:t>Ethernet</a:t>
            </a:r>
            <a:r>
              <a:rPr lang="sk-SK" dirty="0" smtClean="0"/>
              <a:t> 10Base-2 alebo 10Base-T.</a:t>
            </a:r>
          </a:p>
          <a:p>
            <a:endParaRPr lang="sk-SK"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smtClean="0"/>
              <a:t>C)Podľa prenosovej rýchlosti</a:t>
            </a:r>
            <a:r>
              <a:rPr lang="sk-SK" dirty="0" smtClean="0"/>
              <a:t/>
            </a:r>
            <a:br>
              <a:rPr lang="sk-SK" dirty="0" smtClean="0"/>
            </a:br>
            <a:endParaRPr lang="sk-SK" dirty="0"/>
          </a:p>
        </p:txBody>
      </p:sp>
      <p:sp>
        <p:nvSpPr>
          <p:cNvPr id="3" name="Zástupný symbol obsahu 2"/>
          <p:cNvSpPr>
            <a:spLocks noGrp="1"/>
          </p:cNvSpPr>
          <p:nvPr>
            <p:ph idx="1"/>
          </p:nvPr>
        </p:nvSpPr>
        <p:spPr/>
        <p:txBody>
          <a:bodyPr>
            <a:normAutofit fontScale="77500" lnSpcReduction="20000"/>
          </a:bodyPr>
          <a:lstStyle/>
          <a:p>
            <a:pPr lvl="0"/>
            <a:r>
              <a:rPr lang="sk-SK" b="1" dirty="0" smtClean="0"/>
              <a:t>Sieťové karty s prenosovou rýchlosťou 10 Mbit/s - </a:t>
            </a:r>
            <a:r>
              <a:rPr lang="sk-SK" dirty="0" smtClean="0"/>
              <a:t>tieto karty sa využívajú len pre pomalšie siete typu </a:t>
            </a:r>
            <a:r>
              <a:rPr lang="sk-SK" dirty="0" err="1" smtClean="0"/>
              <a:t>Ethernet</a:t>
            </a:r>
            <a:r>
              <a:rPr lang="sk-SK" dirty="0" smtClean="0"/>
              <a:t> 10Base-2 alebo 10Base-T. Sú to najlacnejšie karty.</a:t>
            </a:r>
          </a:p>
          <a:p>
            <a:pPr lvl="0"/>
            <a:r>
              <a:rPr lang="sk-SK" b="1" dirty="0" smtClean="0"/>
              <a:t>Sieťové karty s prenosovou rýchlosťou 100 Mbit/s - </a:t>
            </a:r>
            <a:r>
              <a:rPr lang="sk-SK" dirty="0" smtClean="0"/>
              <a:t>tieto karty nachádzajú uplatnenie v rýchlych </a:t>
            </a:r>
            <a:r>
              <a:rPr lang="sk-SK" dirty="0" err="1" smtClean="0"/>
              <a:t>sietiach</a:t>
            </a:r>
            <a:r>
              <a:rPr lang="sk-SK" dirty="0" smtClean="0"/>
              <a:t> typu </a:t>
            </a:r>
            <a:r>
              <a:rPr lang="sk-SK" dirty="0" err="1" smtClean="0"/>
              <a:t>FastEthernet</a:t>
            </a:r>
            <a:r>
              <a:rPr lang="sk-SK" dirty="0" smtClean="0"/>
              <a:t> 100Base-TX. Ich cena je o niečo vyššia ako u predošlých kariet.</a:t>
            </a:r>
          </a:p>
          <a:p>
            <a:pPr lvl="0"/>
            <a:r>
              <a:rPr lang="sk-SK" b="1" dirty="0" smtClean="0"/>
              <a:t>Sieťové karty s prenosovou rýchlosťou 10/100 Mbit/s - </a:t>
            </a:r>
            <a:r>
              <a:rPr lang="sk-SK" dirty="0" smtClean="0"/>
              <a:t>v súčasnosti najrozšírenejší typ sieťových kariet na trhu. Tieto karty je možné nastaviť na komunikáciu na nižšej či vyššej rýchlosti, alebo je možné nastavenie rýchlosť komunikácie ponechať na sieťovej karte (akási forma detekcie siete). Cena týchto kariet je vďaka tomu vyššia ako u predošlých kariet.</a:t>
            </a:r>
          </a:p>
          <a:p>
            <a:endParaRPr lang="sk-SK"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Výrobcovia sieťových kariet</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K rozhodujúcemu činiteľu ovplyvňujúcemu rozhodnutie o nákupe sieťových kariet patrí ich </a:t>
            </a:r>
            <a:r>
              <a:rPr lang="sk-SK" b="1" dirty="0" smtClean="0"/>
              <a:t>cena</a:t>
            </a:r>
            <a:r>
              <a:rPr lang="sk-SK" dirty="0" smtClean="0"/>
              <a:t>. </a:t>
            </a:r>
            <a:endParaRPr lang="sk-SK" dirty="0" smtClean="0"/>
          </a:p>
          <a:p>
            <a:r>
              <a:rPr lang="sk-SK" dirty="0" smtClean="0"/>
              <a:t>Ceny </a:t>
            </a:r>
            <a:r>
              <a:rPr lang="sk-SK" dirty="0" smtClean="0"/>
              <a:t>kariet ovplyvňuje najmä ich </a:t>
            </a:r>
            <a:r>
              <a:rPr lang="sk-SK" b="1" dirty="0" smtClean="0"/>
              <a:t>značka (výrobca)</a:t>
            </a:r>
            <a:r>
              <a:rPr lang="sk-SK" dirty="0" smtClean="0"/>
              <a:t>. </a:t>
            </a:r>
            <a:endParaRPr lang="sk-SK" dirty="0" smtClean="0"/>
          </a:p>
          <a:p>
            <a:r>
              <a:rPr lang="sk-SK" dirty="0" smtClean="0"/>
              <a:t>Pri </a:t>
            </a:r>
            <a:r>
              <a:rPr lang="sk-SK" dirty="0" smtClean="0"/>
              <a:t>kúpe kariet sa treba rozhodnúť, či chceme platiť za značku, alebo zakúpime lacnejší ekvivalent výrobku menej známej firmy. Najznámejšími výrobcami sieťových kariet sú firmy </a:t>
            </a:r>
            <a:r>
              <a:rPr lang="sk-SK" b="1" dirty="0" err="1" smtClean="0"/>
              <a:t>Com</a:t>
            </a:r>
            <a:r>
              <a:rPr lang="sk-SK" b="1" dirty="0" smtClean="0"/>
              <a:t>, </a:t>
            </a:r>
            <a:r>
              <a:rPr lang="sk-SK" b="1" dirty="0" err="1" smtClean="0"/>
              <a:t>D-link</a:t>
            </a:r>
            <a:r>
              <a:rPr lang="sk-SK" b="1" dirty="0" smtClean="0"/>
              <a:t>, </a:t>
            </a:r>
            <a:r>
              <a:rPr lang="sk-SK" b="1" dirty="0" err="1" smtClean="0"/>
              <a:t>Edimax</a:t>
            </a:r>
            <a:r>
              <a:rPr lang="sk-SK" b="1" dirty="0" smtClean="0"/>
              <a:t>, Intel, </a:t>
            </a:r>
            <a:r>
              <a:rPr lang="sk-SK" b="1" dirty="0" err="1" smtClean="0"/>
              <a:t>OvisLink</a:t>
            </a:r>
            <a:r>
              <a:rPr lang="sk-SK" b="1" dirty="0" smtClean="0"/>
              <a:t>, </a:t>
            </a:r>
            <a:r>
              <a:rPr lang="sk-SK" b="1" dirty="0" err="1" smtClean="0"/>
              <a:t>Planet</a:t>
            </a:r>
            <a:r>
              <a:rPr lang="sk-SK" b="1" dirty="0" smtClean="0"/>
              <a:t>, </a:t>
            </a:r>
            <a:r>
              <a:rPr lang="sk-SK" b="1" dirty="0" err="1" smtClean="0"/>
              <a:t>Realtek</a:t>
            </a:r>
            <a:r>
              <a:rPr lang="sk-SK" b="1" dirty="0" smtClean="0"/>
              <a:t> alebo </a:t>
            </a:r>
            <a:r>
              <a:rPr lang="sk-SK" b="1" dirty="0" err="1" smtClean="0"/>
              <a:t>Xircom</a:t>
            </a:r>
            <a:r>
              <a:rPr lang="sk-SK" b="1" dirty="0" smtClean="0"/>
              <a:t>.</a:t>
            </a:r>
          </a:p>
          <a:p>
            <a:endParaRPr lang="sk-SK"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Zloženie sieťovej karty</a:t>
            </a:r>
            <a:endParaRPr lang="sk-SK" dirty="0"/>
          </a:p>
        </p:txBody>
      </p:sp>
      <p:pic>
        <p:nvPicPr>
          <p:cNvPr id="1026" name="Picture 2" descr="Sieťová karta | Informatika"/>
          <p:cNvPicPr>
            <a:picLocks noChangeAspect="1" noChangeArrowheads="1"/>
          </p:cNvPicPr>
          <p:nvPr/>
        </p:nvPicPr>
        <p:blipFill>
          <a:blip r:embed="rId2"/>
          <a:srcRect/>
          <a:stretch>
            <a:fillRect/>
          </a:stretch>
        </p:blipFill>
        <p:spPr bwMode="auto">
          <a:xfrm>
            <a:off x="1382090" y="1643050"/>
            <a:ext cx="5996350" cy="385765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800" dirty="0" smtClean="0"/>
              <a:t>Aktívne prvky  na jednotlivých vrstvách/ fyzická vrstva</a:t>
            </a:r>
            <a:endParaRPr lang="sk-SK" sz="2800" dirty="0"/>
          </a:p>
        </p:txBody>
      </p:sp>
      <p:sp>
        <p:nvSpPr>
          <p:cNvPr id="3" name="Zástupný symbol obsahu 2"/>
          <p:cNvSpPr>
            <a:spLocks noGrp="1"/>
          </p:cNvSpPr>
          <p:nvPr>
            <p:ph idx="1"/>
          </p:nvPr>
        </p:nvSpPr>
        <p:spPr/>
        <p:txBody>
          <a:bodyPr/>
          <a:lstStyle/>
          <a:p>
            <a:r>
              <a:rPr lang="sk-SK" dirty="0"/>
              <a:t>1. </a:t>
            </a:r>
            <a:r>
              <a:rPr lang="sk-SK" dirty="0" err="1"/>
              <a:t>opakovač</a:t>
            </a:r>
            <a:r>
              <a:rPr lang="sk-SK" dirty="0"/>
              <a:t> (</a:t>
            </a:r>
            <a:r>
              <a:rPr lang="sk-SK" dirty="0" err="1"/>
              <a:t>repeater</a:t>
            </a:r>
            <a:r>
              <a:rPr lang="sk-SK" dirty="0"/>
              <a:t>) - pracuje na najnižšej – </a:t>
            </a:r>
            <a:r>
              <a:rPr lang="sk-SK" b="1" dirty="0"/>
              <a:t>fyzickej vrstve ISO/OSI modelu</a:t>
            </a:r>
            <a:r>
              <a:rPr lang="sk-SK" dirty="0"/>
              <a:t>. </a:t>
            </a:r>
          </a:p>
          <a:p>
            <a:r>
              <a:rPr lang="sk-SK" dirty="0"/>
              <a:t>2. prevodník (</a:t>
            </a:r>
            <a:r>
              <a:rPr lang="sk-SK" dirty="0" err="1"/>
              <a:t>transceiver</a:t>
            </a:r>
            <a:r>
              <a:rPr lang="sk-SK" dirty="0"/>
              <a:t>) - pracuje na najnižšej – </a:t>
            </a:r>
            <a:r>
              <a:rPr lang="sk-SK" b="1" dirty="0"/>
              <a:t>fyzickej vrstve ISO/OSI modelu</a:t>
            </a:r>
            <a:endParaRPr lang="sk-SK" dirty="0"/>
          </a:p>
          <a:p>
            <a:r>
              <a:rPr lang="sk-SK" dirty="0"/>
              <a:t>3. rozbočovač (hub) - pracuje na najnižšej – </a:t>
            </a:r>
            <a:r>
              <a:rPr lang="sk-SK" b="1" dirty="0"/>
              <a:t>fyzickej vrstve ISO/OSI modelu</a:t>
            </a:r>
            <a:r>
              <a:rPr lang="sk-SK" dirty="0"/>
              <a:t>.</a:t>
            </a:r>
          </a:p>
          <a:p>
            <a:endParaRPr lang="sk-SK"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Výber sieťovej karty</a:t>
            </a:r>
            <a:endParaRPr lang="sk-SK" dirty="0"/>
          </a:p>
        </p:txBody>
      </p:sp>
      <p:sp>
        <p:nvSpPr>
          <p:cNvPr id="3" name="Zástupný symbol obsahu 2"/>
          <p:cNvSpPr>
            <a:spLocks noGrp="1"/>
          </p:cNvSpPr>
          <p:nvPr>
            <p:ph idx="1"/>
          </p:nvPr>
        </p:nvSpPr>
        <p:spPr/>
        <p:txBody>
          <a:bodyPr>
            <a:normAutofit fontScale="92500" lnSpcReduction="20000"/>
          </a:bodyPr>
          <a:lstStyle/>
          <a:p>
            <a:r>
              <a:rPr lang="sk-SK" dirty="0" smtClean="0"/>
              <a:t>Pri výbere sieťovej karty musíme prihliadať na nasledujúce faktory: </a:t>
            </a:r>
            <a:endParaRPr lang="sk-SK" dirty="0" smtClean="0"/>
          </a:p>
          <a:p>
            <a:r>
              <a:rPr lang="sk-SK" dirty="0" smtClean="0"/>
              <a:t>akou </a:t>
            </a:r>
            <a:r>
              <a:rPr lang="sk-SK" dirty="0" smtClean="0"/>
              <a:t>sieťovou technológiou je zariadenie do počítačovej siete pripojené - </a:t>
            </a:r>
            <a:r>
              <a:rPr lang="sk-SK" dirty="0" err="1" smtClean="0"/>
              <a:t>Ethernet</a:t>
            </a:r>
            <a:r>
              <a:rPr lang="sk-SK" dirty="0" smtClean="0"/>
              <a:t>, </a:t>
            </a:r>
            <a:r>
              <a:rPr lang="sk-SK" dirty="0" err="1" smtClean="0"/>
              <a:t>Token</a:t>
            </a:r>
            <a:r>
              <a:rPr lang="sk-SK" dirty="0" smtClean="0"/>
              <a:t> Ring, FDDI, </a:t>
            </a:r>
            <a:endParaRPr lang="sk-SK" dirty="0" smtClean="0"/>
          </a:p>
          <a:p>
            <a:r>
              <a:rPr lang="sk-SK" dirty="0" smtClean="0"/>
              <a:t>akým </a:t>
            </a:r>
            <a:r>
              <a:rPr lang="sk-SK" dirty="0" smtClean="0"/>
              <a:t>typom kábla je zariadenie do počítačovej siete pripojené - </a:t>
            </a:r>
            <a:r>
              <a:rPr lang="sk-SK" dirty="0" err="1" smtClean="0"/>
              <a:t>koaxiál</a:t>
            </a:r>
            <a:r>
              <a:rPr lang="sk-SK" dirty="0" smtClean="0"/>
              <a:t>, optický kábel, bezdrôtové pripojenie, krútená dvojlinka, typ systémovej zbernice - PCI, ISA. </a:t>
            </a:r>
            <a:endParaRPr lang="sk-SK" dirty="0" smtClean="0"/>
          </a:p>
          <a:p>
            <a:r>
              <a:rPr lang="sk-SK" dirty="0" smtClean="0"/>
              <a:t>Sieťová </a:t>
            </a:r>
            <a:r>
              <a:rPr lang="sk-SK" dirty="0" smtClean="0"/>
              <a:t>karta existuje aj vo vyhotovení </a:t>
            </a:r>
            <a:r>
              <a:rPr lang="sk-SK" dirty="0" err="1" smtClean="0"/>
              <a:t>Cardbus</a:t>
            </a:r>
            <a:r>
              <a:rPr lang="sk-SK" dirty="0" smtClean="0"/>
              <a:t> (PCMCIA) a USB.</a:t>
            </a:r>
          </a:p>
          <a:p>
            <a:endParaRPr lang="sk-SK"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Mac adresa</a:t>
            </a:r>
            <a:endParaRPr lang="sk-SK" dirty="0"/>
          </a:p>
        </p:txBody>
      </p:sp>
      <p:sp>
        <p:nvSpPr>
          <p:cNvPr id="3" name="Zástupný symbol obsahu 2"/>
          <p:cNvSpPr>
            <a:spLocks noGrp="1"/>
          </p:cNvSpPr>
          <p:nvPr>
            <p:ph idx="1"/>
          </p:nvPr>
        </p:nvSpPr>
        <p:spPr/>
        <p:txBody>
          <a:bodyPr>
            <a:normAutofit fontScale="70000" lnSpcReduction="20000"/>
          </a:bodyPr>
          <a:lstStyle/>
          <a:p>
            <a:r>
              <a:rPr lang="sk-SK" b="1" dirty="0" smtClean="0"/>
              <a:t>MAC adresa </a:t>
            </a:r>
            <a:r>
              <a:rPr lang="sk-SK" dirty="0" smtClean="0"/>
              <a:t>(inak povedané </a:t>
            </a:r>
            <a:r>
              <a:rPr lang="sk-SK" b="1" dirty="0" smtClean="0"/>
              <a:t>hardwarová adresa</a:t>
            </a:r>
            <a:r>
              <a:rPr lang="sk-SK" dirty="0" smtClean="0"/>
              <a:t>) je </a:t>
            </a:r>
            <a:r>
              <a:rPr lang="sk-SK" b="1" dirty="0" smtClean="0"/>
              <a:t>unikátne číslo, ktoré nesie naša sieťová karta od výrobcu</a:t>
            </a:r>
            <a:r>
              <a:rPr lang="sk-SK" dirty="0" smtClean="0"/>
              <a:t>. Jednoznačne identifikuje každé zariadenie v sieti. Býva dvanásť miestne a skladá sa z čísel a písmen, v 16 – sústave.. Príkladom MAC adresy je napr. 00:0C:2B:DE:3F:25 Za bežných okolností sa táto adresa nedá v operačnom systéme zmeniť - je daná výrobcom sieťovej karty.</a:t>
            </a:r>
          </a:p>
          <a:p>
            <a:r>
              <a:rPr lang="sk-SK" b="1" dirty="0" smtClean="0"/>
              <a:t>IP </a:t>
            </a:r>
            <a:r>
              <a:rPr lang="sk-SK" dirty="0" smtClean="0"/>
              <a:t>adresa</a:t>
            </a:r>
            <a:r>
              <a:rPr lang="sk-SK" i="1" dirty="0" smtClean="0"/>
              <a:t>- </a:t>
            </a:r>
            <a:r>
              <a:rPr lang="sk-SK" dirty="0" smtClean="0"/>
              <a:t>je logická adresa počítača alebo iného zariadenia používaného v sieťach . V sieti Internet musí mať každý pripojený počítač alebo iné zariadenie pridelenú </a:t>
            </a:r>
            <a:r>
              <a:rPr lang="sk-SK" b="1" dirty="0" smtClean="0"/>
              <a:t>IP adresu</a:t>
            </a:r>
            <a:r>
              <a:rPr lang="sk-SK" dirty="0" smtClean="0"/>
              <a:t>. IP adresa je štvorica čísiel oddelených bodkou. Vďaka systému </a:t>
            </a:r>
            <a:r>
              <a:rPr lang="sk-SK" i="1" dirty="0" smtClean="0"/>
              <a:t>DNS </a:t>
            </a:r>
            <a:r>
              <a:rPr lang="sk-SK" dirty="0" smtClean="0"/>
              <a:t>(systémy doménových mien) sa IP adresy napríklad web serverov, ktoré chceme navštíviť, nahradia ich menom (napríklad </a:t>
            </a:r>
            <a:r>
              <a:rPr lang="sk-SK" dirty="0" err="1" smtClean="0"/>
              <a:t>www.speednet.sk</a:t>
            </a:r>
            <a:r>
              <a:rPr lang="sk-SK" dirty="0" smtClean="0"/>
              <a:t>) </a:t>
            </a:r>
          </a:p>
          <a:p>
            <a:r>
              <a:rPr lang="sk-SK" dirty="0" smtClean="0"/>
              <a:t> </a:t>
            </a:r>
            <a:r>
              <a:rPr lang="sk-SK" dirty="0" smtClean="0"/>
              <a:t>zistenie Mac adresy: </a:t>
            </a:r>
            <a:r>
              <a:rPr lang="sk-SK" b="1" dirty="0" err="1" smtClean="0"/>
              <a:t>ipconfig</a:t>
            </a:r>
            <a:r>
              <a:rPr lang="sk-SK" b="1" dirty="0" smtClean="0"/>
              <a:t> / </a:t>
            </a:r>
            <a:r>
              <a:rPr lang="sk-SK" b="1" dirty="0" err="1" smtClean="0"/>
              <a:t>all</a:t>
            </a:r>
            <a:r>
              <a:rPr lang="sk-SK" b="1" dirty="0" smtClean="0"/>
              <a:t>)</a:t>
            </a:r>
            <a:endParaRPr lang="sk-SK" dirty="0" smtClean="0"/>
          </a:p>
          <a:p>
            <a:endParaRPr lang="sk-SK" dirty="0" smtClean="0"/>
          </a:p>
          <a:p>
            <a:endParaRPr lang="sk-SK"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Topológia</a:t>
            </a:r>
            <a:r>
              <a:rPr lang="sk-SK" dirty="0" smtClean="0"/>
              <a:t> a typ zariadenia</a:t>
            </a:r>
            <a:endParaRPr lang="sk-SK" dirty="0"/>
          </a:p>
        </p:txBody>
      </p:sp>
      <p:sp>
        <p:nvSpPr>
          <p:cNvPr id="3" name="Zástupný symbol obsahu 2"/>
          <p:cNvSpPr>
            <a:spLocks noGrp="1"/>
          </p:cNvSpPr>
          <p:nvPr>
            <p:ph idx="1"/>
          </p:nvPr>
        </p:nvSpPr>
        <p:spPr/>
        <p:txBody>
          <a:bodyPr/>
          <a:lstStyle/>
          <a:p>
            <a:r>
              <a:rPr lang="sk-SK" dirty="0" err="1" smtClean="0"/>
              <a:t>Zbernicová</a:t>
            </a:r>
            <a:r>
              <a:rPr lang="sk-SK" dirty="0" smtClean="0"/>
              <a:t> </a:t>
            </a:r>
            <a:r>
              <a:rPr lang="sk-SK" dirty="0" err="1" smtClean="0"/>
              <a:t>topológia</a:t>
            </a:r>
            <a:r>
              <a:rPr lang="sk-SK" dirty="0" smtClean="0"/>
              <a:t> – modem</a:t>
            </a:r>
          </a:p>
          <a:p>
            <a:r>
              <a:rPr lang="sk-SK" dirty="0" smtClean="0"/>
              <a:t>Hviezdicová, stromová –hub, </a:t>
            </a:r>
            <a:r>
              <a:rPr lang="sk-SK" dirty="0" err="1" smtClean="0"/>
              <a:t>switch</a:t>
            </a:r>
            <a:r>
              <a:rPr lang="sk-SK" dirty="0" smtClean="0"/>
              <a:t> </a:t>
            </a:r>
          </a:p>
          <a:p>
            <a:r>
              <a:rPr lang="sk-SK" dirty="0" err="1" smtClean="0"/>
              <a:t>Uplná</a:t>
            </a:r>
            <a:r>
              <a:rPr lang="sk-SK" dirty="0" smtClean="0"/>
              <a:t> </a:t>
            </a:r>
            <a:r>
              <a:rPr lang="sk-SK" dirty="0" err="1" smtClean="0"/>
              <a:t>topológia</a:t>
            </a:r>
            <a:r>
              <a:rPr lang="sk-SK" dirty="0" smtClean="0"/>
              <a:t>/zmiešaná/-</a:t>
            </a:r>
            <a:r>
              <a:rPr lang="sk-SK" dirty="0" err="1" smtClean="0"/>
              <a:t>router</a:t>
            </a:r>
            <a:r>
              <a:rPr lang="sk-SK" dirty="0" smtClean="0"/>
              <a:t>, </a:t>
            </a:r>
            <a:r>
              <a:rPr lang="sk-SK" dirty="0" err="1" smtClean="0"/>
              <a:t>switch</a:t>
            </a:r>
            <a:endParaRPr lang="sk-SK"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Rozdiel medzi hub a </a:t>
            </a:r>
            <a:r>
              <a:rPr lang="sk-SK" dirty="0" err="1" smtClean="0"/>
              <a:t>switch</a:t>
            </a:r>
            <a:endParaRPr lang="sk-SK" dirty="0"/>
          </a:p>
        </p:txBody>
      </p:sp>
      <p:sp>
        <p:nvSpPr>
          <p:cNvPr id="3" name="Zástupný symbol obsahu 2"/>
          <p:cNvSpPr>
            <a:spLocks noGrp="1"/>
          </p:cNvSpPr>
          <p:nvPr>
            <p:ph idx="1"/>
          </p:nvPr>
        </p:nvSpPr>
        <p:spPr/>
        <p:txBody>
          <a:bodyPr>
            <a:normAutofit fontScale="77500" lnSpcReduction="20000"/>
          </a:bodyPr>
          <a:lstStyle/>
          <a:p>
            <a:r>
              <a:rPr lang="sk-SK" b="1" dirty="0" smtClean="0"/>
              <a:t>Hub - </a:t>
            </a:r>
            <a:r>
              <a:rPr lang="sk-SK" dirty="0" err="1" smtClean="0"/>
              <a:t>preposiela</a:t>
            </a:r>
            <a:r>
              <a:rPr lang="sk-SK" dirty="0" smtClean="0"/>
              <a:t> ďalej všetky informácie, ktoré dostane, bez ohľadu na zamýšľané miesto určenia. všetky dáta, ktoré prichádzajú na jeden z portov skopíruje na všetky ostatné porty, bez ohľadu na to, na ktorom porte sa nachádza zariadenie, ktorému sú dáta adresované </a:t>
            </a:r>
            <a:r>
              <a:rPr lang="sk-SK" b="1" dirty="0" smtClean="0"/>
              <a:t>-</a:t>
            </a:r>
            <a:r>
              <a:rPr lang="sk-SK" dirty="0" smtClean="0"/>
              <a:t> typ komunikácie sa nazýva aj </a:t>
            </a:r>
            <a:r>
              <a:rPr lang="sk-SK" b="1" dirty="0" smtClean="0"/>
              <a:t>„</a:t>
            </a:r>
            <a:r>
              <a:rPr lang="sk-SK" b="1" dirty="0" err="1" smtClean="0"/>
              <a:t>broadcasting</a:t>
            </a:r>
            <a:r>
              <a:rPr lang="sk-SK" b="1" dirty="0" smtClean="0"/>
              <a:t>“</a:t>
            </a:r>
            <a:r>
              <a:rPr lang="sk-SK" dirty="0" smtClean="0"/>
              <a:t>. Zbytočné preťažovanie. Počet v sieti je obmedzený</a:t>
            </a:r>
            <a:r>
              <a:rPr lang="sk-SK" dirty="0" smtClean="0"/>
              <a:t>.</a:t>
            </a:r>
            <a:r>
              <a:rPr lang="sk-SK" b="1" dirty="0" smtClean="0"/>
              <a:t> </a:t>
            </a:r>
            <a:endParaRPr lang="sk-SK" b="1" dirty="0" smtClean="0"/>
          </a:p>
          <a:p>
            <a:r>
              <a:rPr lang="sk-SK" b="1" dirty="0" err="1" smtClean="0"/>
              <a:t>Switch</a:t>
            </a:r>
            <a:r>
              <a:rPr lang="sk-SK" dirty="0" smtClean="0"/>
              <a:t>–„ </a:t>
            </a:r>
            <a:r>
              <a:rPr lang="sk-SK" b="1" dirty="0" smtClean="0"/>
              <a:t>inteligentnejšie zariadenie</a:t>
            </a:r>
            <a:r>
              <a:rPr lang="sk-SK" dirty="0" smtClean="0"/>
              <a:t>“  obsahuje vnútornú pamäť, v ktorej si uchováva všetky </a:t>
            </a:r>
            <a:r>
              <a:rPr lang="sk-SK" b="1" dirty="0" smtClean="0"/>
              <a:t>sieťové adresy</a:t>
            </a:r>
            <a:r>
              <a:rPr lang="sk-SK" dirty="0" smtClean="0"/>
              <a:t> (MAC = </a:t>
            </a:r>
            <a:r>
              <a:rPr lang="sk-SK" dirty="0" err="1" smtClean="0"/>
              <a:t>Media</a:t>
            </a:r>
            <a:r>
              <a:rPr lang="sk-SK" dirty="0" smtClean="0"/>
              <a:t> Access </a:t>
            </a:r>
            <a:r>
              <a:rPr lang="sk-SK" dirty="0" err="1" smtClean="0"/>
              <a:t>Control</a:t>
            </a:r>
            <a:r>
              <a:rPr lang="sk-SK" dirty="0" smtClean="0"/>
              <a:t> ) pripojených počítačov. Keď </a:t>
            </a:r>
            <a:r>
              <a:rPr lang="sk-SK" dirty="0" err="1" smtClean="0"/>
              <a:t>switch</a:t>
            </a:r>
            <a:r>
              <a:rPr lang="sk-SK" dirty="0" smtClean="0"/>
              <a:t> prijme dátový rámec, vie presne, na ktorom porte je pripojený počítač, ktorému je rámec určený a vyšle ho len na tento port. Počet v sieti nie je obmedzený.</a:t>
            </a:r>
          </a:p>
          <a:p>
            <a:endParaRPr lang="sk-SK" dirty="0" smtClean="0"/>
          </a:p>
          <a:p>
            <a:endParaRPr lang="sk-SK"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Algoritmus</a:t>
            </a:r>
            <a:endParaRPr lang="sk-SK" dirty="0"/>
          </a:p>
        </p:txBody>
      </p:sp>
      <p:sp>
        <p:nvSpPr>
          <p:cNvPr id="3" name="Zástupný symbol obsahu 2"/>
          <p:cNvSpPr>
            <a:spLocks noGrp="1"/>
          </p:cNvSpPr>
          <p:nvPr>
            <p:ph idx="1"/>
          </p:nvPr>
        </p:nvSpPr>
        <p:spPr/>
        <p:txBody>
          <a:bodyPr/>
          <a:lstStyle/>
          <a:p>
            <a:r>
              <a:rPr lang="sk-SK" b="1" u="sng" dirty="0" smtClean="0"/>
              <a:t>Algoritmus</a:t>
            </a:r>
            <a:r>
              <a:rPr lang="sk-SK" b="1" dirty="0" smtClean="0"/>
              <a:t>–</a:t>
            </a:r>
            <a:r>
              <a:rPr lang="sk-SK" dirty="0" smtClean="0"/>
              <a:t>postup alebo návod ako riešiť zadanú úlohu. Ide o presne stanovený postup, ktorý niekomu adresujeme (vykonávateľovi) – procesoru.</a:t>
            </a:r>
          </a:p>
          <a:p>
            <a:r>
              <a:rPr lang="sk-SK" b="1" dirty="0" smtClean="0"/>
              <a:t>Postup, ktorého realizáciou získame zo zadaných vstupných údajov po konečnom počte činnosti v konečnom čase správne výsledky.</a:t>
            </a:r>
            <a:endParaRPr lang="sk-SK" dirty="0" smtClean="0"/>
          </a:p>
          <a:p>
            <a:endParaRPr lang="sk-SK"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Spôsoby zápisu algoritmu</a:t>
            </a:r>
            <a:endParaRPr lang="sk-SK" dirty="0"/>
          </a:p>
        </p:txBody>
      </p:sp>
      <p:sp>
        <p:nvSpPr>
          <p:cNvPr id="3" name="Zástupný symbol obsahu 2"/>
          <p:cNvSpPr>
            <a:spLocks noGrp="1"/>
          </p:cNvSpPr>
          <p:nvPr>
            <p:ph idx="1"/>
          </p:nvPr>
        </p:nvSpPr>
        <p:spPr/>
        <p:txBody>
          <a:bodyPr>
            <a:normAutofit fontScale="77500" lnSpcReduction="20000"/>
          </a:bodyPr>
          <a:lstStyle/>
          <a:p>
            <a:pPr lvl="0"/>
            <a:r>
              <a:rPr lang="sk-SK" b="1" dirty="0" smtClean="0"/>
              <a:t>Graficky orientované</a:t>
            </a:r>
            <a:endParaRPr lang="sk-SK" sz="4400" dirty="0" smtClean="0"/>
          </a:p>
          <a:p>
            <a:pPr lvl="1"/>
            <a:r>
              <a:rPr lang="sk-SK" b="1" u="sng" dirty="0" smtClean="0"/>
              <a:t>vývojový diagram</a:t>
            </a:r>
            <a:r>
              <a:rPr lang="sk-SK" dirty="0" smtClean="0"/>
              <a:t> - je postup činnosti popisovaná prostredníctvom grafických značiek a textu v nich - norma</a:t>
            </a:r>
            <a:endParaRPr lang="sk-SK" sz="4000" dirty="0" smtClean="0"/>
          </a:p>
          <a:p>
            <a:pPr lvl="1"/>
            <a:r>
              <a:rPr lang="sk-SK" b="1" u="sng" dirty="0" err="1" smtClean="0"/>
              <a:t>štrukturogram</a:t>
            </a:r>
            <a:r>
              <a:rPr lang="sk-SK" b="1" u="sng" dirty="0" smtClean="0"/>
              <a:t> - </a:t>
            </a:r>
            <a:r>
              <a:rPr lang="sk-SK" dirty="0" smtClean="0"/>
              <a:t>sa ukladajú do blokov základných algoritmických štruktúr, ktoré sa môžu do seba vnárať alebo radiť za sebou do postupnosti(zhustená obdoba vývojových diagramov)</a:t>
            </a:r>
            <a:endParaRPr lang="sk-SK" sz="4000" dirty="0" smtClean="0"/>
          </a:p>
          <a:p>
            <a:pPr lvl="1"/>
            <a:r>
              <a:rPr lang="sk-SK" b="1" u="sng" dirty="0" smtClean="0"/>
              <a:t>obrázkové jazyky - </a:t>
            </a:r>
            <a:r>
              <a:rPr lang="sk-SK" dirty="0" smtClean="0"/>
              <a:t>umožňujú programovať prostredníctvom spájania obrázkov- detské programovacie jazyky/</a:t>
            </a:r>
            <a:r>
              <a:rPr lang="sk-SK" dirty="0" err="1" smtClean="0"/>
              <a:t>Baltík</a:t>
            </a:r>
            <a:r>
              <a:rPr lang="sk-SK" dirty="0" smtClean="0"/>
              <a:t>/.</a:t>
            </a:r>
            <a:endParaRPr lang="sk-SK" sz="4000" dirty="0" smtClean="0"/>
          </a:p>
          <a:p>
            <a:pPr lvl="0"/>
            <a:r>
              <a:rPr lang="sk-SK" b="1" dirty="0" smtClean="0"/>
              <a:t>Textovo orientované</a:t>
            </a:r>
            <a:endParaRPr lang="sk-SK" sz="4400" dirty="0" smtClean="0"/>
          </a:p>
          <a:p>
            <a:pPr lvl="1"/>
            <a:r>
              <a:rPr lang="sk-SK" dirty="0" smtClean="0"/>
              <a:t>slovný zápis v národnom jazyku - nejednoznačnosť</a:t>
            </a:r>
            <a:endParaRPr lang="sk-SK" sz="4000" dirty="0" smtClean="0"/>
          </a:p>
          <a:p>
            <a:pPr lvl="1"/>
            <a:r>
              <a:rPr lang="sk-SK" dirty="0" smtClean="0"/>
              <a:t>programovacie jazyky – s presne definovanou syntaxou</a:t>
            </a:r>
            <a:endParaRPr lang="sk-SK" sz="4000" dirty="0" smtClean="0"/>
          </a:p>
          <a:p>
            <a:pPr lvl="1"/>
            <a:r>
              <a:rPr lang="sk-SK" dirty="0" smtClean="0"/>
              <a:t> rozhodovacie tabuľky – definujú v tabuľke čo sa má robiť pre rôzne kombinácie premenných</a:t>
            </a:r>
            <a:endParaRPr lang="sk-SK" sz="4000" dirty="0" smtClean="0"/>
          </a:p>
          <a:p>
            <a:endParaRPr lang="sk-SK"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
            </a:r>
            <a:br>
              <a:rPr lang="sk-SK" dirty="0" smtClean="0"/>
            </a:br>
            <a:r>
              <a:rPr lang="sk-SK" sz="3100" b="1" dirty="0" smtClean="0"/>
              <a:t>Vývojový diagram pre výpočet obvodu a obsahu štvorca(O = 4a, S= </a:t>
            </a:r>
            <a:r>
              <a:rPr lang="sk-SK" sz="3100" b="1" dirty="0" err="1" smtClean="0"/>
              <a:t>a.a</a:t>
            </a:r>
            <a:r>
              <a:rPr lang="sk-SK" sz="3100" b="1" dirty="0" smtClean="0"/>
              <a:t> )</a:t>
            </a:r>
            <a:r>
              <a:rPr lang="sk-SK" b="1" dirty="0" smtClean="0"/>
              <a:t/>
            </a:r>
            <a:br>
              <a:rPr lang="sk-SK" b="1" dirty="0" smtClean="0"/>
            </a:br>
            <a:endParaRPr lang="sk-SK" dirty="0"/>
          </a:p>
        </p:txBody>
      </p:sp>
      <p:sp>
        <p:nvSpPr>
          <p:cNvPr id="38971" name="AutoShape 59"/>
          <p:cNvSpPr>
            <a:spLocks noChangeArrowheads="1"/>
          </p:cNvSpPr>
          <p:nvPr/>
        </p:nvSpPr>
        <p:spPr bwMode="auto">
          <a:xfrm>
            <a:off x="1000100" y="1643050"/>
            <a:ext cx="933450" cy="320675"/>
          </a:xfrm>
          <a:prstGeom prst="flowChartTerminator">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sk-SK" dirty="0" smtClean="0"/>
              <a:t>Z</a:t>
            </a:r>
            <a:endParaRPr lang="sk-SK" dirty="0"/>
          </a:p>
        </p:txBody>
      </p:sp>
      <p:sp>
        <p:nvSpPr>
          <p:cNvPr id="38972" name="AutoShape 60"/>
          <p:cNvSpPr>
            <a:spLocks noChangeArrowheads="1"/>
          </p:cNvSpPr>
          <p:nvPr/>
        </p:nvSpPr>
        <p:spPr bwMode="auto">
          <a:xfrm>
            <a:off x="785786" y="2428868"/>
            <a:ext cx="1714512" cy="461962"/>
          </a:xfrm>
          <a:prstGeom prst="parallelogram">
            <a:avLst>
              <a:gd name="adj" fmla="val 6701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sk-SK" dirty="0" smtClean="0"/>
              <a:t>Zadaj a</a:t>
            </a:r>
            <a:endParaRPr lang="sk-SK" dirty="0"/>
          </a:p>
        </p:txBody>
      </p:sp>
      <p:sp>
        <p:nvSpPr>
          <p:cNvPr id="38974" name="Rectangle 62"/>
          <p:cNvSpPr>
            <a:spLocks noChangeArrowheads="1"/>
          </p:cNvSpPr>
          <p:nvPr/>
        </p:nvSpPr>
        <p:spPr bwMode="auto">
          <a:xfrm>
            <a:off x="642910" y="3214686"/>
            <a:ext cx="1643074" cy="4492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sk-SK" dirty="0" smtClean="0"/>
              <a:t>O:=4*a, S:=a*a</a:t>
            </a:r>
            <a:endParaRPr lang="sk-SK" dirty="0"/>
          </a:p>
        </p:txBody>
      </p:sp>
      <p:sp>
        <p:nvSpPr>
          <p:cNvPr id="38975" name="AutoShape 63"/>
          <p:cNvSpPr>
            <a:spLocks noChangeArrowheads="1"/>
          </p:cNvSpPr>
          <p:nvPr/>
        </p:nvSpPr>
        <p:spPr bwMode="auto">
          <a:xfrm>
            <a:off x="571472" y="4000504"/>
            <a:ext cx="1714512" cy="714380"/>
          </a:xfrm>
          <a:prstGeom prst="parallelogram">
            <a:avLst>
              <a:gd name="adj" fmla="val 98101"/>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sk-SK" dirty="0" smtClean="0"/>
              <a:t>Vypíš O,S</a:t>
            </a:r>
            <a:endParaRPr lang="sk-SK" dirty="0"/>
          </a:p>
        </p:txBody>
      </p:sp>
      <p:sp>
        <p:nvSpPr>
          <p:cNvPr id="49" name="AutoShape 59"/>
          <p:cNvSpPr>
            <a:spLocks noChangeArrowheads="1"/>
          </p:cNvSpPr>
          <p:nvPr/>
        </p:nvSpPr>
        <p:spPr bwMode="auto">
          <a:xfrm>
            <a:off x="857224" y="5072074"/>
            <a:ext cx="933450" cy="320675"/>
          </a:xfrm>
          <a:prstGeom prst="flowChartTerminator">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sk-SK" dirty="0" smtClean="0"/>
              <a:t>K</a:t>
            </a:r>
            <a:endParaRPr lang="sk-SK" dirty="0"/>
          </a:p>
        </p:txBody>
      </p:sp>
      <p:cxnSp>
        <p:nvCxnSpPr>
          <p:cNvPr id="53" name="Rovná spojovacia šípka 52"/>
          <p:cNvCxnSpPr>
            <a:stCxn id="38971" idx="2"/>
          </p:cNvCxnSpPr>
          <p:nvPr/>
        </p:nvCxnSpPr>
        <p:spPr>
          <a:xfrm rot="16200000" flipH="1">
            <a:off x="1250924" y="2179625"/>
            <a:ext cx="465143" cy="333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Rovná spojovacia šípka 54"/>
          <p:cNvCxnSpPr>
            <a:stCxn id="38972" idx="3"/>
            <a:endCxn id="38974" idx="0"/>
          </p:cNvCxnSpPr>
          <p:nvPr/>
        </p:nvCxnSpPr>
        <p:spPr>
          <a:xfrm rot="5400000">
            <a:off x="1314427" y="3040851"/>
            <a:ext cx="323856" cy="238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Rovná spojovacia šípka 56"/>
          <p:cNvCxnSpPr>
            <a:stCxn id="38974" idx="2"/>
            <a:endCxn id="38975" idx="0"/>
          </p:cNvCxnSpPr>
          <p:nvPr/>
        </p:nvCxnSpPr>
        <p:spPr>
          <a:xfrm rot="5400000">
            <a:off x="1278310" y="3814367"/>
            <a:ext cx="336556"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Rovná spojovacia šípka 58"/>
          <p:cNvCxnSpPr/>
          <p:nvPr/>
        </p:nvCxnSpPr>
        <p:spPr>
          <a:xfrm rot="5400000">
            <a:off x="1000100" y="492919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dirty="0" smtClean="0"/>
              <a:t>Aktívne prvky na linkovej/dátovej vrstve</a:t>
            </a:r>
            <a:endParaRPr lang="sk-SK" dirty="0"/>
          </a:p>
        </p:txBody>
      </p:sp>
      <p:sp>
        <p:nvSpPr>
          <p:cNvPr id="3" name="Zástupný symbol obsahu 2"/>
          <p:cNvSpPr>
            <a:spLocks noGrp="1"/>
          </p:cNvSpPr>
          <p:nvPr>
            <p:ph idx="1"/>
          </p:nvPr>
        </p:nvSpPr>
        <p:spPr/>
        <p:txBody>
          <a:bodyPr/>
          <a:lstStyle/>
          <a:p>
            <a:r>
              <a:rPr lang="sk-SK" dirty="0"/>
              <a:t>most (</a:t>
            </a:r>
            <a:r>
              <a:rPr lang="sk-SK" dirty="0" err="1"/>
              <a:t>bridge</a:t>
            </a:r>
            <a:r>
              <a:rPr lang="sk-SK" dirty="0"/>
              <a:t>) - pracuje na druhej – </a:t>
            </a:r>
            <a:r>
              <a:rPr lang="sk-SK" b="1" dirty="0"/>
              <a:t>linkovej vrstve ISO/OSI modelu</a:t>
            </a:r>
            <a:r>
              <a:rPr lang="sk-SK" dirty="0"/>
              <a:t>, </a:t>
            </a:r>
            <a:endParaRPr lang="sk-SK" dirty="0" smtClean="0"/>
          </a:p>
          <a:p>
            <a:r>
              <a:rPr lang="sk-SK" dirty="0" smtClean="0"/>
              <a:t> </a:t>
            </a:r>
            <a:r>
              <a:rPr lang="sk-SK" dirty="0"/>
              <a:t>prepínač (</a:t>
            </a:r>
            <a:r>
              <a:rPr lang="sk-SK" dirty="0" err="1"/>
              <a:t>switch</a:t>
            </a:r>
            <a:r>
              <a:rPr lang="sk-SK" dirty="0"/>
              <a:t>) - pracuje na </a:t>
            </a:r>
            <a:r>
              <a:rPr lang="sk-SK" b="1" dirty="0"/>
              <a:t>linkovej vrstve ISO/OSI modelu</a:t>
            </a:r>
            <a:r>
              <a:rPr lang="sk-SK" dirty="0"/>
              <a:t>, </a:t>
            </a:r>
          </a:p>
          <a:p>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Aktívne prvky na sieťovej  vrstve</a:t>
            </a:r>
            <a:endParaRPr lang="sk-SK" dirty="0"/>
          </a:p>
        </p:txBody>
      </p:sp>
      <p:sp>
        <p:nvSpPr>
          <p:cNvPr id="3" name="Zástupný symbol obsahu 2"/>
          <p:cNvSpPr>
            <a:spLocks noGrp="1"/>
          </p:cNvSpPr>
          <p:nvPr>
            <p:ph idx="1"/>
          </p:nvPr>
        </p:nvSpPr>
        <p:spPr/>
        <p:txBody>
          <a:bodyPr/>
          <a:lstStyle/>
          <a:p>
            <a:r>
              <a:rPr lang="sk-SK" dirty="0"/>
              <a:t>smerovač (</a:t>
            </a:r>
            <a:r>
              <a:rPr lang="sk-SK" dirty="0" err="1"/>
              <a:t>router</a:t>
            </a:r>
            <a:r>
              <a:rPr lang="sk-SK" dirty="0"/>
              <a:t>) - pracuje na tretej – </a:t>
            </a:r>
            <a:r>
              <a:rPr lang="sk-SK" b="1" dirty="0"/>
              <a:t>sieťovej vrstve ISO/OSI modelu</a:t>
            </a:r>
            <a:r>
              <a:rPr lang="sk-SK" dirty="0"/>
              <a:t>. </a:t>
            </a:r>
          </a:p>
          <a:p>
            <a:r>
              <a:rPr lang="sk-SK" dirty="0" smtClean="0"/>
              <a:t>kombinácia </a:t>
            </a:r>
            <a:r>
              <a:rPr lang="sk-SK" dirty="0"/>
              <a:t>most/smerovač (</a:t>
            </a:r>
            <a:r>
              <a:rPr lang="sk-SK" dirty="0" err="1"/>
              <a:t>brouter</a:t>
            </a:r>
            <a:r>
              <a:rPr lang="sk-SK" dirty="0"/>
              <a:t>) </a:t>
            </a:r>
          </a:p>
          <a:p>
            <a:endParaRPr lang="sk-SK"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Aktívne prvky- aplikačná vrstva</a:t>
            </a:r>
            <a:endParaRPr lang="sk-SK" dirty="0"/>
          </a:p>
        </p:txBody>
      </p:sp>
      <p:sp>
        <p:nvSpPr>
          <p:cNvPr id="3" name="Zástupný symbol obsahu 2"/>
          <p:cNvSpPr>
            <a:spLocks noGrp="1"/>
          </p:cNvSpPr>
          <p:nvPr>
            <p:ph idx="1"/>
          </p:nvPr>
        </p:nvSpPr>
        <p:spPr/>
        <p:txBody>
          <a:bodyPr/>
          <a:lstStyle/>
          <a:p>
            <a:r>
              <a:rPr lang="sk-SK" dirty="0"/>
              <a:t>brána (</a:t>
            </a:r>
            <a:r>
              <a:rPr lang="sk-SK" dirty="0" err="1"/>
              <a:t>gateway</a:t>
            </a:r>
            <a:r>
              <a:rPr lang="sk-SK" dirty="0"/>
              <a:t>- pracuje na najvyššej – </a:t>
            </a:r>
            <a:r>
              <a:rPr lang="sk-SK" b="1" dirty="0"/>
              <a:t>aplikačnej vrstve ISO/OSI modelu</a:t>
            </a:r>
            <a:r>
              <a:rPr lang="sk-SK"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ľka 1"/>
          <p:cNvGraphicFramePr>
            <a:graphicFrameLocks noGrp="1"/>
          </p:cNvGraphicFramePr>
          <p:nvPr/>
        </p:nvGraphicFramePr>
        <p:xfrm>
          <a:off x="1000100" y="1643049"/>
          <a:ext cx="7358114" cy="3849716"/>
        </p:xfrm>
        <a:graphic>
          <a:graphicData uri="http://schemas.openxmlformats.org/drawingml/2006/table">
            <a:tbl>
              <a:tblPr/>
              <a:tblGrid>
                <a:gridCol w="2452172"/>
                <a:gridCol w="2452971"/>
                <a:gridCol w="2452971"/>
              </a:tblGrid>
              <a:tr h="341315">
                <a:tc>
                  <a:txBody>
                    <a:bodyPr/>
                    <a:lstStyle/>
                    <a:p>
                      <a:pPr algn="ctr">
                        <a:spcAft>
                          <a:spcPts val="0"/>
                        </a:spcAft>
                      </a:pPr>
                      <a:r>
                        <a:rPr lang="sk-SK" sz="1400" b="1" dirty="0">
                          <a:solidFill>
                            <a:srgbClr val="000000"/>
                          </a:solidFill>
                          <a:latin typeface="Times New Roman"/>
                          <a:ea typeface="Calibri"/>
                        </a:rPr>
                        <a:t>VRSTVA</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sk-SK" sz="1400" b="1">
                          <a:solidFill>
                            <a:srgbClr val="000000"/>
                          </a:solidFill>
                          <a:latin typeface="Times New Roman"/>
                          <a:ea typeface="Calibri"/>
                        </a:rPr>
                        <a:t>ZARIADENIE</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sk-SK" sz="1400" b="1">
                          <a:solidFill>
                            <a:srgbClr val="000000"/>
                          </a:solidFill>
                          <a:latin typeface="Times New Roman"/>
                          <a:ea typeface="Calibri"/>
                        </a:rPr>
                        <a:t>JEDNOTKY  DÁT</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658818">
                <a:tc>
                  <a:txBody>
                    <a:bodyPr/>
                    <a:lstStyle/>
                    <a:p>
                      <a:pPr algn="ctr">
                        <a:spcAft>
                          <a:spcPts val="0"/>
                        </a:spcAft>
                      </a:pPr>
                      <a:r>
                        <a:rPr lang="sk-SK" sz="1400" b="1" dirty="0">
                          <a:solidFill>
                            <a:srgbClr val="000000"/>
                          </a:solidFill>
                          <a:latin typeface="Times New Roman"/>
                          <a:ea typeface="Calibri"/>
                        </a:rPr>
                        <a:t>Aplikačná</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b="1" dirty="0" err="1">
                          <a:solidFill>
                            <a:srgbClr val="FF0000"/>
                          </a:solidFill>
                          <a:latin typeface="Times New Roman"/>
                          <a:ea typeface="Calibri"/>
                        </a:rPr>
                        <a:t>Gateway</a:t>
                      </a:r>
                      <a:r>
                        <a:rPr lang="sk-SK" sz="1400" b="1" dirty="0">
                          <a:solidFill>
                            <a:srgbClr val="FF0000"/>
                          </a:solidFill>
                          <a:latin typeface="Times New Roman"/>
                          <a:ea typeface="Calibri"/>
                        </a:rPr>
                        <a:t>(brána)</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dirty="0">
                          <a:solidFill>
                            <a:srgbClr val="000000"/>
                          </a:solidFill>
                          <a:latin typeface="Times New Roman"/>
                          <a:ea typeface="Calibri"/>
                        </a:rPr>
                        <a:t>súbory, e-maily, audio a </a:t>
                      </a:r>
                      <a:r>
                        <a:rPr lang="sk-SK" sz="1400" dirty="0" err="1">
                          <a:solidFill>
                            <a:srgbClr val="000000"/>
                          </a:solidFill>
                          <a:latin typeface="Times New Roman"/>
                          <a:ea typeface="Calibri"/>
                        </a:rPr>
                        <a:t>videodáta</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066">
                <a:tc>
                  <a:txBody>
                    <a:bodyPr/>
                    <a:lstStyle/>
                    <a:p>
                      <a:pPr algn="ctr">
                        <a:spcAft>
                          <a:spcPts val="0"/>
                        </a:spcAft>
                      </a:pPr>
                      <a:r>
                        <a:rPr lang="sk-SK" sz="1400" b="1">
                          <a:solidFill>
                            <a:srgbClr val="000000"/>
                          </a:solidFill>
                          <a:latin typeface="Times New Roman"/>
                          <a:ea typeface="Calibri"/>
                        </a:rPr>
                        <a:t>Transportná</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b="1">
                          <a:solidFill>
                            <a:srgbClr val="FF0000"/>
                          </a:solidFill>
                          <a:latin typeface="Times New Roman"/>
                          <a:ea typeface="Calibri"/>
                        </a:rPr>
                        <a:t>-----------</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dirty="0">
                          <a:solidFill>
                            <a:srgbClr val="000000"/>
                          </a:solidFill>
                          <a:latin typeface="Times New Roman"/>
                          <a:ea typeface="Calibri"/>
                        </a:rPr>
                        <a:t>segmenty</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2942">
                <a:tc>
                  <a:txBody>
                    <a:bodyPr/>
                    <a:lstStyle/>
                    <a:p>
                      <a:pPr algn="ctr">
                        <a:spcAft>
                          <a:spcPts val="0"/>
                        </a:spcAft>
                      </a:pPr>
                      <a:r>
                        <a:rPr lang="sk-SK" sz="1400" b="1">
                          <a:solidFill>
                            <a:srgbClr val="000000"/>
                          </a:solidFill>
                          <a:latin typeface="Times New Roman"/>
                          <a:ea typeface="Calibri"/>
                        </a:rPr>
                        <a:t>Sieťová</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b="1" dirty="0">
                          <a:solidFill>
                            <a:srgbClr val="FF0000"/>
                          </a:solidFill>
                          <a:latin typeface="Times New Roman"/>
                          <a:ea typeface="Calibri"/>
                        </a:rPr>
                        <a:t>Smerovač(</a:t>
                      </a:r>
                      <a:r>
                        <a:rPr lang="sk-SK" sz="1400" b="1" dirty="0" err="1">
                          <a:solidFill>
                            <a:srgbClr val="FF0000"/>
                          </a:solidFill>
                          <a:latin typeface="Times New Roman"/>
                          <a:ea typeface="Calibri"/>
                        </a:rPr>
                        <a:t>router</a:t>
                      </a:r>
                      <a:r>
                        <a:rPr lang="sk-SK" sz="1400" b="1" dirty="0">
                          <a:solidFill>
                            <a:srgbClr val="FF0000"/>
                          </a:solidFill>
                          <a:latin typeface="Times New Roman"/>
                          <a:ea typeface="Calibri"/>
                        </a:rPr>
                        <a:t>)</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dirty="0" err="1">
                          <a:solidFill>
                            <a:srgbClr val="000000"/>
                          </a:solidFill>
                          <a:latin typeface="Times New Roman"/>
                          <a:ea typeface="Calibri"/>
                        </a:rPr>
                        <a:t>pakety</a:t>
                      </a:r>
                      <a:endParaRPr lang="sk-SK" sz="1400" dirty="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2630">
                <a:tc>
                  <a:txBody>
                    <a:bodyPr/>
                    <a:lstStyle/>
                    <a:p>
                      <a:pPr algn="ctr">
                        <a:spcAft>
                          <a:spcPts val="0"/>
                        </a:spcAft>
                      </a:pPr>
                      <a:r>
                        <a:rPr lang="sk-SK" sz="1400" b="1">
                          <a:solidFill>
                            <a:srgbClr val="000000"/>
                          </a:solidFill>
                          <a:latin typeface="Times New Roman"/>
                          <a:ea typeface="Calibri"/>
                        </a:rPr>
                        <a:t>Linková</a:t>
                      </a:r>
                      <a:endParaRPr lang="sk-SK" sz="1400">
                        <a:solidFill>
                          <a:srgbClr val="000000"/>
                        </a:solidFill>
                        <a:latin typeface="Arial"/>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b="1">
                          <a:solidFill>
                            <a:srgbClr val="FF0000"/>
                          </a:solidFill>
                          <a:latin typeface="Times New Roman"/>
                          <a:ea typeface="Calibri"/>
                        </a:rPr>
                        <a:t>Prepínač(swith)</a:t>
                      </a:r>
                      <a:endParaRPr lang="sk-SK" sz="1400">
                        <a:solidFill>
                          <a:srgbClr val="000000"/>
                        </a:solidFill>
                        <a:latin typeface="Arial"/>
                        <a:ea typeface="Calibri"/>
                      </a:endParaRPr>
                    </a:p>
                    <a:p>
                      <a:pPr algn="ctr">
                        <a:spcAft>
                          <a:spcPts val="0"/>
                        </a:spcAft>
                      </a:pPr>
                      <a:r>
                        <a:rPr lang="sk-SK" sz="1400" b="1">
                          <a:solidFill>
                            <a:srgbClr val="FF0000"/>
                          </a:solidFill>
                          <a:latin typeface="Times New Roman"/>
                          <a:ea typeface="Calibri"/>
                        </a:rPr>
                        <a:t>Most(bridge)</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dirty="0">
                          <a:solidFill>
                            <a:srgbClr val="000000"/>
                          </a:solidFill>
                          <a:latin typeface="Times New Roman"/>
                          <a:ea typeface="Calibri"/>
                        </a:rPr>
                        <a:t>rámce</a:t>
                      </a:r>
                      <a:endParaRPr lang="sk-SK" sz="1400" dirty="0">
                        <a:solidFill>
                          <a:srgbClr val="000000"/>
                        </a:solidFill>
                        <a:latin typeface="Arial"/>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3945">
                <a:tc>
                  <a:txBody>
                    <a:bodyPr/>
                    <a:lstStyle/>
                    <a:p>
                      <a:pPr algn="ctr">
                        <a:spcAft>
                          <a:spcPts val="0"/>
                        </a:spcAft>
                      </a:pPr>
                      <a:r>
                        <a:rPr lang="sk-SK" sz="1400" b="1">
                          <a:solidFill>
                            <a:srgbClr val="000000"/>
                          </a:solidFill>
                          <a:latin typeface="Times New Roman"/>
                          <a:ea typeface="Calibri"/>
                        </a:rPr>
                        <a:t>Fyzická</a:t>
                      </a:r>
                      <a:endParaRPr lang="sk-SK" sz="1400">
                        <a:solidFill>
                          <a:srgbClr val="000000"/>
                        </a:solidFill>
                        <a:latin typeface="Arial"/>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b="1">
                          <a:solidFill>
                            <a:srgbClr val="FF0000"/>
                          </a:solidFill>
                          <a:latin typeface="Times New Roman"/>
                          <a:ea typeface="Calibri"/>
                        </a:rPr>
                        <a:t>Opakovač (repeater)</a:t>
                      </a:r>
                      <a:endParaRPr lang="sk-SK" sz="1400">
                        <a:solidFill>
                          <a:srgbClr val="000000"/>
                        </a:solidFill>
                        <a:latin typeface="Arial"/>
                        <a:ea typeface="Calibri"/>
                      </a:endParaRPr>
                    </a:p>
                    <a:p>
                      <a:pPr algn="ctr">
                        <a:spcAft>
                          <a:spcPts val="0"/>
                        </a:spcAft>
                      </a:pPr>
                      <a:r>
                        <a:rPr lang="sk-SK" sz="1400" b="1">
                          <a:solidFill>
                            <a:srgbClr val="FF0000"/>
                          </a:solidFill>
                          <a:latin typeface="Times New Roman"/>
                          <a:ea typeface="Calibri"/>
                        </a:rPr>
                        <a:t>Rozbočovač(hub)</a:t>
                      </a:r>
                      <a:endParaRPr lang="sk-SK" sz="1400">
                        <a:solidFill>
                          <a:srgbClr val="000000"/>
                        </a:solidFill>
                        <a:latin typeface="Arial"/>
                        <a:ea typeface="Calibri"/>
                      </a:endParaRPr>
                    </a:p>
                    <a:p>
                      <a:pPr algn="ctr">
                        <a:spcAft>
                          <a:spcPts val="0"/>
                        </a:spcAft>
                      </a:pPr>
                      <a:r>
                        <a:rPr lang="sk-SK" sz="1400" b="1">
                          <a:solidFill>
                            <a:srgbClr val="FF0000"/>
                          </a:solidFill>
                          <a:latin typeface="Times New Roman"/>
                          <a:ea typeface="Calibri"/>
                        </a:rPr>
                        <a:t>Prevodník(transceiver)</a:t>
                      </a:r>
                      <a:endParaRPr lang="sk-SK" sz="1400">
                        <a:solidFill>
                          <a:srgbClr val="000000"/>
                        </a:solidFill>
                        <a:latin typeface="Arial"/>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1400" dirty="0">
                          <a:solidFill>
                            <a:srgbClr val="000000"/>
                          </a:solidFill>
                          <a:latin typeface="Times New Roman"/>
                          <a:ea typeface="Calibri"/>
                        </a:rPr>
                        <a:t>bity</a:t>
                      </a:r>
                      <a:endParaRPr lang="sk-SK" sz="1400" dirty="0">
                        <a:solidFill>
                          <a:srgbClr val="000000"/>
                        </a:solidFill>
                        <a:latin typeface="Arial"/>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Opakovač</a:t>
            </a:r>
            <a:endParaRPr lang="sk-SK" dirty="0"/>
          </a:p>
        </p:txBody>
      </p:sp>
      <p:sp>
        <p:nvSpPr>
          <p:cNvPr id="3" name="Zástupný symbol obsahu 2"/>
          <p:cNvSpPr>
            <a:spLocks noGrp="1"/>
          </p:cNvSpPr>
          <p:nvPr>
            <p:ph idx="1"/>
          </p:nvPr>
        </p:nvSpPr>
        <p:spPr/>
        <p:txBody>
          <a:bodyPr>
            <a:normAutofit fontScale="92500"/>
          </a:bodyPr>
          <a:lstStyle/>
          <a:p>
            <a:r>
              <a:rPr lang="sk-SK" b="1" dirty="0"/>
              <a:t>je najjednoduchšie aktívne sieťové zariadenie, ktorého úlohou je :</a:t>
            </a:r>
          </a:p>
          <a:p>
            <a:pPr marL="896938" lvl="0"/>
            <a:r>
              <a:rPr lang="sk-SK" sz="2800" dirty="0"/>
              <a:t>zosilniť a zregenerovať prenášaný elektrický signál, </a:t>
            </a:r>
          </a:p>
          <a:p>
            <a:pPr marL="896938" lvl="0"/>
            <a:r>
              <a:rPr lang="sk-SK" sz="2800" dirty="0"/>
              <a:t>prepojovanie rovnakých typov sieťových segmentov,</a:t>
            </a:r>
          </a:p>
          <a:p>
            <a:pPr marL="896938" lvl="0"/>
            <a:r>
              <a:rPr lang="sk-SK" sz="2800" dirty="0"/>
              <a:t>predlžovať dĺžku pevného prenosového vedenia (kábla), ktorá je tak dlhá, že na jej druhom konci by nebol dostatočne silný </a:t>
            </a:r>
            <a:r>
              <a:rPr lang="sk-SK" sz="2800" dirty="0" smtClean="0"/>
              <a:t>signál</a:t>
            </a:r>
          </a:p>
          <a:p>
            <a:pPr marL="896938" lvl="0"/>
            <a:r>
              <a:rPr lang="sk-SK" sz="2800" dirty="0"/>
              <a:t>okrem signálu, ktorý prenáša zosilnenú informáciu, zosilňuje aj šumy, poruchy a chybové zložky</a:t>
            </a:r>
          </a:p>
          <a:p>
            <a:endParaRPr lang="sk-S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Xiaomi Mi WiFi Repeater Pro"/>
          <p:cNvPicPr>
            <a:picLocks noChangeAspect="1" noChangeArrowheads="1"/>
          </p:cNvPicPr>
          <p:nvPr/>
        </p:nvPicPr>
        <p:blipFill>
          <a:blip r:embed="rId2"/>
          <a:srcRect/>
          <a:stretch>
            <a:fillRect/>
          </a:stretch>
        </p:blipFill>
        <p:spPr bwMode="auto">
          <a:xfrm>
            <a:off x="500034" y="928670"/>
            <a:ext cx="3214710" cy="3214710"/>
          </a:xfrm>
          <a:prstGeom prst="rect">
            <a:avLst/>
          </a:prstGeom>
          <a:noFill/>
        </p:spPr>
      </p:pic>
      <p:pic>
        <p:nvPicPr>
          <p:cNvPr id="20484" name="Picture 4" descr="Opakovač – Wikipedie"/>
          <p:cNvPicPr>
            <a:picLocks noChangeAspect="1" noChangeArrowheads="1"/>
          </p:cNvPicPr>
          <p:nvPr/>
        </p:nvPicPr>
        <p:blipFill>
          <a:blip r:embed="rId3"/>
          <a:srcRect/>
          <a:stretch>
            <a:fillRect/>
          </a:stretch>
        </p:blipFill>
        <p:spPr bwMode="auto">
          <a:xfrm>
            <a:off x="4071934" y="2357430"/>
            <a:ext cx="4506435" cy="3237123"/>
          </a:xfrm>
          <a:prstGeom prst="rect">
            <a:avLst/>
          </a:prstGeom>
          <a:noFill/>
        </p:spPr>
      </p:pic>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1460</Words>
  <Application>Microsoft Office PowerPoint</Application>
  <PresentationFormat>Prezentácia na obrazovke (4:3)</PresentationFormat>
  <Paragraphs>154</Paragraphs>
  <Slides>36</Slides>
  <Notes>0</Notes>
  <HiddenSlides>0</HiddenSlides>
  <MMClips>0</MMClips>
  <ScaleCrop>false</ScaleCrop>
  <HeadingPairs>
    <vt:vector size="4" baseType="variant">
      <vt:variant>
        <vt:lpstr>Motív</vt:lpstr>
      </vt:variant>
      <vt:variant>
        <vt:i4>1</vt:i4>
      </vt:variant>
      <vt:variant>
        <vt:lpstr>Nadpisy snímok</vt:lpstr>
      </vt:variant>
      <vt:variant>
        <vt:i4>36</vt:i4>
      </vt:variant>
    </vt:vector>
  </HeadingPairs>
  <TitlesOfParts>
    <vt:vector size="37" baseType="lpstr">
      <vt:lpstr>Motív Office</vt:lpstr>
      <vt:lpstr>Zariadenia používané pri budovaní sietí</vt:lpstr>
      <vt:lpstr>Aktívne prvky sietí</vt:lpstr>
      <vt:lpstr>Aktívne prvky  na jednotlivých vrstvách/ fyzická vrstva</vt:lpstr>
      <vt:lpstr>Aktívne prvky na linkovej/dátovej vrstve</vt:lpstr>
      <vt:lpstr>Aktívne prvky na sieťovej  vrstve</vt:lpstr>
      <vt:lpstr>Aktívne prvky- aplikačná vrstva</vt:lpstr>
      <vt:lpstr>Snímka 7</vt:lpstr>
      <vt:lpstr>Opakovač</vt:lpstr>
      <vt:lpstr>Snímka 9</vt:lpstr>
      <vt:lpstr>Prevodník - transceiver</vt:lpstr>
      <vt:lpstr>Snímka 11</vt:lpstr>
      <vt:lpstr>Rozbočovač - hub</vt:lpstr>
      <vt:lpstr>Snímka 13</vt:lpstr>
      <vt:lpstr>Most - bridge</vt:lpstr>
      <vt:lpstr>Snímka 15</vt:lpstr>
      <vt:lpstr>Prepínač-switch</vt:lpstr>
      <vt:lpstr>Snímka 17</vt:lpstr>
      <vt:lpstr>Smerovač - router</vt:lpstr>
      <vt:lpstr>Snímka 19</vt:lpstr>
      <vt:lpstr>Brouter</vt:lpstr>
      <vt:lpstr>Brána - gateway</vt:lpstr>
      <vt:lpstr>Snímka 22</vt:lpstr>
      <vt:lpstr>Sieťová karta</vt:lpstr>
      <vt:lpstr>Rozdelenie sieťových kariet</vt:lpstr>
      <vt:lpstr>A)Podľa typu zbernice ci slotu: </vt:lpstr>
      <vt:lpstr>B)Podľa typu konektorov </vt:lpstr>
      <vt:lpstr>C)Podľa prenosovej rýchlosti </vt:lpstr>
      <vt:lpstr>Výrobcovia sieťových kariet</vt:lpstr>
      <vt:lpstr>Zloženie sieťovej karty</vt:lpstr>
      <vt:lpstr>Výber sieťovej karty</vt:lpstr>
      <vt:lpstr>Mac adresa</vt:lpstr>
      <vt:lpstr>Topológia a typ zariadenia</vt:lpstr>
      <vt:lpstr>Rozdiel medzi hub a switch</vt:lpstr>
      <vt:lpstr>Algoritmus</vt:lpstr>
      <vt:lpstr>Spôsoby zápisu algoritmu</vt:lpstr>
      <vt:lpstr> Vývojový diagram pre výpočet obvodu a obsahu štvorca(O = 4a, S= a.a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Zariadenia používané pri budovaní sietí</dc:title>
  <dc:creator>__</dc:creator>
  <cp:lastModifiedBy>__</cp:lastModifiedBy>
  <cp:revision>4</cp:revision>
  <dcterms:created xsi:type="dcterms:W3CDTF">2021-01-19T12:11:43Z</dcterms:created>
  <dcterms:modified xsi:type="dcterms:W3CDTF">2021-01-26T13:10:04Z</dcterms:modified>
</cp:coreProperties>
</file>