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9" r:id="rId15"/>
    <p:sldId id="280" r:id="rId16"/>
    <p:sldId id="281" r:id="rId17"/>
    <p:sldId id="282" r:id="rId18"/>
    <p:sldId id="283" r:id="rId19"/>
    <p:sldId id="269" r:id="rId20"/>
    <p:sldId id="270" r:id="rId21"/>
    <p:sldId id="271" r:id="rId22"/>
    <p:sldId id="272" r:id="rId23"/>
    <p:sldId id="273" r:id="rId24"/>
    <p:sldId id="274" r:id="rId25"/>
    <p:sldId id="275" r:id="rId26"/>
    <p:sldId id="276" r:id="rId27"/>
    <p:sldId id="277" r:id="rId28"/>
    <p:sldId id="278" r:id="rId29"/>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29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4"/>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6"/>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2"/>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4" name="Zástupný symbol päty 3"/>
          <p:cNvSpPr>
            <a:spLocks noGrp="1"/>
          </p:cNvSpPr>
          <p:nvPr>
            <p:ph type="ftr" sz="quarter" idx="11"/>
          </p:nvPr>
        </p:nvSpPr>
        <p:spPr/>
        <p:txBody>
          <a:bodyPr/>
          <a:lstStyle/>
          <a:p>
            <a:endParaRPr lang="sk-SK"/>
          </a:p>
        </p:txBody>
      </p:sp>
      <p:sp>
        <p:nvSpPr>
          <p:cNvPr id="5" name="Zástupný symbol čísla snímky 4"/>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k-SK"/>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4"/>
          <p:cNvSpPr>
            <a:spLocks noGrp="1"/>
          </p:cNvSpPr>
          <p:nvPr>
            <p:ph type="dt" sz="half" idx="10"/>
          </p:nvPr>
        </p:nvSpPr>
        <p:spPr/>
        <p:txBody>
          <a:bodyPr/>
          <a:lstStyle/>
          <a:p>
            <a:fld id="{B829C51A-8404-4148-A8B0-BA80A0D1FEB1}" type="datetimeFigureOut">
              <a:rPr lang="sk-SK" smtClean="0"/>
              <a:pPr/>
              <a:t>25. 2. 2021</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03B420C3-7FDA-4FD1-A7D4-BD032A3B5739}" type="slidenum">
              <a:rPr lang="sk-SK" smtClean="0"/>
              <a:pPr/>
              <a:t>‹#›</a:t>
            </a:fld>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nadpi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29C51A-8404-4148-A8B0-BA80A0D1FEB1}" type="datetimeFigureOut">
              <a:rPr lang="sk-SK" smtClean="0"/>
              <a:pPr/>
              <a:t>25. 2. 2021</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420C3-7FDA-4FD1-A7D4-BD032A3B5739}"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www.alza.sk/media/defragmentacia-a-cistenie-disku-podrobny-navod?kampan=adwme_eo-a-knihy_dsa_gen_media_filmy_c_9067837__431528275175_~39113918120~&amp;gclid=EAIaIQobChMIg6ODyefI7gIVQuqyCh1j7gPNEAAYASAAEgJ8LPD_Bw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https://encrypted-tbn0.gstatic.com/images?q=tbn:ANd9GcSbaRZOxoXN4x_Sw14SaOe5V1_re_44Y6D7h5gPsBKXgMVF4vj3" TargetMode="External"/><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http://edu.kostecky.cz/MOPRG/OBR/1-1_AaP-05.jpg" TargetMode="Externa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sk-SK" dirty="0" err="1" smtClean="0"/>
              <a:t>Udržba</a:t>
            </a:r>
            <a:r>
              <a:rPr lang="sk-SK" dirty="0" smtClean="0"/>
              <a:t>, diagnostika PC a počítačových sieti</a:t>
            </a:r>
            <a:endParaRPr lang="sk-SK" dirty="0"/>
          </a:p>
        </p:txBody>
      </p:sp>
      <p:sp>
        <p:nvSpPr>
          <p:cNvPr id="3" name="Podnadpis 2"/>
          <p:cNvSpPr>
            <a:spLocks noGrp="1"/>
          </p:cNvSpPr>
          <p:nvPr>
            <p:ph type="subTitle" idx="1"/>
          </p:nvPr>
        </p:nvSpPr>
        <p:spPr/>
        <p:txBody>
          <a:bodyPr/>
          <a:lstStyle/>
          <a:p>
            <a:r>
              <a:rPr lang="sk-SK" dirty="0" err="1" smtClean="0"/>
              <a:t>Mikulasova</a:t>
            </a:r>
            <a:endParaRPr lang="sk-SK"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lstStyle/>
          <a:p>
            <a:endParaRPr lang="sk-SK"/>
          </a:p>
        </p:txBody>
      </p:sp>
      <p:sp>
        <p:nvSpPr>
          <p:cNvPr id="4" name="Zástupný symbol obsahu 3"/>
          <p:cNvSpPr>
            <a:spLocks noGrp="1"/>
          </p:cNvSpPr>
          <p:nvPr>
            <p:ph idx="1"/>
          </p:nvPr>
        </p:nvSpPr>
        <p:spPr/>
        <p:txBody>
          <a:bodyPr>
            <a:normAutofit fontScale="55000" lnSpcReduction="20000"/>
          </a:bodyPr>
          <a:lstStyle/>
          <a:p>
            <a:r>
              <a:rPr lang="sk-SK" dirty="0" smtClean="0"/>
              <a:t>Údržbou softvéru sa obmedzuje  strata dát a predídete poškodeniam pevného disku.</a:t>
            </a:r>
            <a:endParaRPr lang="sk-SK" sz="4800" dirty="0" smtClean="0"/>
          </a:p>
          <a:p>
            <a:r>
              <a:rPr lang="sk-SK" dirty="0" smtClean="0"/>
              <a:t>Existuje na to mnoho programov, dokonca aj bezplatných. Avšak niet nad profesionalitu.</a:t>
            </a:r>
            <a:endParaRPr lang="sk-SK" sz="4800" dirty="0" smtClean="0"/>
          </a:p>
          <a:p>
            <a:r>
              <a:rPr lang="sk-SK" dirty="0" smtClean="0"/>
              <a:t>Škodiť operačnému systému môže aj </a:t>
            </a:r>
            <a:r>
              <a:rPr lang="sk-SK" dirty="0" err="1" smtClean="0"/>
              <a:t>spyware</a:t>
            </a:r>
            <a:r>
              <a:rPr lang="sk-SK" dirty="0" smtClean="0"/>
              <a:t>, </a:t>
            </a:r>
            <a:r>
              <a:rPr lang="sk-SK" dirty="0" err="1" smtClean="0"/>
              <a:t>maleware</a:t>
            </a:r>
            <a:r>
              <a:rPr lang="sk-SK" dirty="0" smtClean="0"/>
              <a:t>, </a:t>
            </a:r>
            <a:r>
              <a:rPr lang="sk-SK" dirty="0" err="1" smtClean="0"/>
              <a:t>trojan</a:t>
            </a:r>
            <a:r>
              <a:rPr lang="sk-SK" dirty="0" smtClean="0"/>
              <a:t> či podobný nežiaduci škodca, ktorý sa nevedomosťou používateľa ocitne v systéme. Proti tomu slúži antivírusový softvér. Avšak aj pri výbere antivírusového softvéru treba byť opatrný. Nie každý je naozaj dobrý. Niektoré len zbytočne plytvajú výkonom a spomaľujú štart či beh operačného systému. Softvérovou profylaktikou sa optimalizuje výkon, rýchlosť, spoľahlivosť a bezpečnosť počítačov.</a:t>
            </a:r>
            <a:endParaRPr lang="sk-SK" sz="4800" dirty="0" smtClean="0"/>
          </a:p>
          <a:p>
            <a:r>
              <a:rPr lang="sk-SK" dirty="0" smtClean="0"/>
              <a:t>Súčasťou softwarovej profylaktickej starostlivosti je aj:</a:t>
            </a:r>
            <a:endParaRPr lang="sk-SK" sz="4800" dirty="0" smtClean="0"/>
          </a:p>
          <a:p>
            <a:pPr lvl="1"/>
            <a:r>
              <a:rPr lang="sk-SK" i="1" dirty="0" smtClean="0"/>
              <a:t>vyčistenie počítačového systému od nežiaducich programov a vírusov</a:t>
            </a:r>
            <a:endParaRPr lang="sk-SK" sz="4400" dirty="0" smtClean="0"/>
          </a:p>
          <a:p>
            <a:pPr lvl="1"/>
            <a:r>
              <a:rPr lang="sk-SK" i="1" dirty="0" smtClean="0"/>
              <a:t>kontrola stavu súborového systému</a:t>
            </a:r>
            <a:endParaRPr lang="sk-SK" sz="4400" dirty="0" smtClean="0"/>
          </a:p>
          <a:p>
            <a:pPr lvl="1"/>
            <a:r>
              <a:rPr lang="sk-SK" i="1" dirty="0" smtClean="0"/>
              <a:t> prečistenie operačného systému, prípadná reinštalácia</a:t>
            </a:r>
            <a:endParaRPr lang="sk-SK" sz="4400" dirty="0" smtClean="0"/>
          </a:p>
          <a:p>
            <a:r>
              <a:rPr lang="sk-SK" dirty="0" smtClean="0"/>
              <a:t>Údržba dát na diskoch sa dá realizovať pomocou nástrojov OS a pomocou programov, ktoré sú voľne dostupné na internete. Čo sa týka samotného operačného systému Windows, ktorým sa budeme zaoberať, využíva na údržbu nasledovné použiteľné systémové nástroje: čistenie disku, defragmentáciu, </a:t>
            </a:r>
            <a:r>
              <a:rPr lang="sk-SK" dirty="0" err="1" smtClean="0"/>
              <a:t>scandisk</a:t>
            </a:r>
            <a:r>
              <a:rPr lang="sk-SK" dirty="0" smtClean="0"/>
              <a:t>, obnovenie systému a ďalšie</a:t>
            </a:r>
            <a:endParaRPr lang="sk-SK"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Čistenie PC</a:t>
            </a:r>
            <a:endParaRPr lang="sk-SK" dirty="0"/>
          </a:p>
        </p:txBody>
      </p:sp>
      <p:sp>
        <p:nvSpPr>
          <p:cNvPr id="3" name="Zástupný symbol obsahu 2"/>
          <p:cNvSpPr>
            <a:spLocks noGrp="1"/>
          </p:cNvSpPr>
          <p:nvPr>
            <p:ph idx="1"/>
          </p:nvPr>
        </p:nvSpPr>
        <p:spPr/>
        <p:txBody>
          <a:bodyPr>
            <a:normAutofit fontScale="85000" lnSpcReduction="10000"/>
          </a:bodyPr>
          <a:lstStyle/>
          <a:p>
            <a:r>
              <a:rPr lang="sk-SK" i="1" u="sng" dirty="0" smtClean="0"/>
              <a:t>Čistenie disku</a:t>
            </a:r>
            <a:r>
              <a:rPr lang="sk-SK" dirty="0" smtClean="0"/>
              <a:t> – vyhľadá a ponúkne zmazať nepotrebné súbory/dočasné internetové súbory, dočasné súbory, kôš, prevzaté súbory programov, miniatúry, systémové súbory hlásenia chýb. K uvedenému nástroju sa dostaneme cez ovládací panel, alebo použitím </a:t>
            </a:r>
            <a:r>
              <a:rPr lang="sk-SK" b="1" dirty="0" smtClean="0"/>
              <a:t>Štart/Programy/Príslušenstvo/systémové nástroje</a:t>
            </a:r>
            <a:r>
              <a:rPr lang="sk-SK" dirty="0" smtClean="0"/>
              <a:t> .</a:t>
            </a:r>
          </a:p>
          <a:p>
            <a:r>
              <a:rPr lang="sk-SK" dirty="0" smtClean="0"/>
              <a:t>Vypíše sa koľko miesta možno získať na disku jeho čistením a ktoré súbory sa môžu vymazať(Obrázok č.2).</a:t>
            </a:r>
          </a:p>
          <a:p>
            <a:r>
              <a:rPr lang="sk-SK" b="1" dirty="0" smtClean="0"/>
              <a:t> </a:t>
            </a:r>
            <a:endParaRPr lang="sk-SK" dirty="0" smtClean="0"/>
          </a:p>
          <a:p>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Obrázok 2"/>
          <p:cNvPicPr>
            <a:picLocks noChangeAspect="1" noChangeArrowheads="1"/>
          </p:cNvPicPr>
          <p:nvPr/>
        </p:nvPicPr>
        <p:blipFill>
          <a:blip r:embed="rId2"/>
          <a:srcRect/>
          <a:stretch>
            <a:fillRect/>
          </a:stretch>
        </p:blipFill>
        <p:spPr bwMode="auto">
          <a:xfrm>
            <a:off x="2714612" y="1142984"/>
            <a:ext cx="3838586" cy="466418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Defragmentácia</a:t>
            </a:r>
            <a:endParaRPr lang="sk-SK" dirty="0"/>
          </a:p>
        </p:txBody>
      </p:sp>
      <p:sp>
        <p:nvSpPr>
          <p:cNvPr id="3" name="Zástupný symbol obsahu 2"/>
          <p:cNvSpPr>
            <a:spLocks noGrp="1"/>
          </p:cNvSpPr>
          <p:nvPr>
            <p:ph idx="1"/>
          </p:nvPr>
        </p:nvSpPr>
        <p:spPr/>
        <p:txBody>
          <a:bodyPr/>
          <a:lstStyle/>
          <a:p>
            <a:r>
              <a:rPr lang="sk-SK" dirty="0" smtClean="0"/>
              <a:t>Ako riešiť defragmentáciu a čo je to?</a:t>
            </a:r>
          </a:p>
          <a:p>
            <a:r>
              <a:rPr lang="sk-SK" dirty="0" smtClean="0">
                <a:hlinkClick r:id="rId2"/>
              </a:rPr>
              <a:t>https://www.alza.sk/media/defragmentacia-a-cistenie-disku-podrobny-navod?kampan=adwme_eo-a-knihy_dsa_gen_media_filmy_c_9067837__431528275175_~39113918120~&amp;gclid=EAIaIQobChMIg6ODyefI7gIVQuqyCh1j7gPNEAAYASAAEgJ8LPD_BwE</a:t>
            </a:r>
            <a:endParaRPr lang="sk-SK" dirty="0" smtClean="0"/>
          </a:p>
          <a:p>
            <a:endParaRPr lang="sk-SK"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Základné poruchy PC</a:t>
            </a:r>
            <a:endParaRPr lang="sk-SK" dirty="0"/>
          </a:p>
        </p:txBody>
      </p:sp>
      <p:sp>
        <p:nvSpPr>
          <p:cNvPr id="3" name="Zástupný symbol obsahu 2"/>
          <p:cNvSpPr>
            <a:spLocks noGrp="1"/>
          </p:cNvSpPr>
          <p:nvPr>
            <p:ph idx="1"/>
          </p:nvPr>
        </p:nvSpPr>
        <p:spPr/>
        <p:txBody>
          <a:bodyPr>
            <a:normAutofit fontScale="70000" lnSpcReduction="20000"/>
          </a:bodyPr>
          <a:lstStyle/>
          <a:p>
            <a:pPr lvl="0"/>
            <a:r>
              <a:rPr lang="cs-CZ" b="1" dirty="0" err="1" smtClean="0"/>
              <a:t>Pc</a:t>
            </a:r>
            <a:r>
              <a:rPr lang="cs-CZ" b="1" dirty="0" smtClean="0"/>
              <a:t> </a:t>
            </a:r>
            <a:r>
              <a:rPr lang="cs-CZ" b="1" dirty="0" err="1" smtClean="0"/>
              <a:t>sa</a:t>
            </a:r>
            <a:r>
              <a:rPr lang="cs-CZ" b="1" dirty="0" smtClean="0"/>
              <a:t> nedá </a:t>
            </a:r>
            <a:r>
              <a:rPr lang="cs-CZ" b="1" dirty="0" err="1" smtClean="0"/>
              <a:t>zapnúť</a:t>
            </a:r>
            <a:r>
              <a:rPr lang="cs-CZ" b="1" dirty="0" smtClean="0"/>
              <a:t>- chybné </a:t>
            </a:r>
            <a:r>
              <a:rPr lang="cs-CZ" b="1" dirty="0" err="1" smtClean="0"/>
              <a:t>napajánie</a:t>
            </a:r>
            <a:r>
              <a:rPr lang="cs-CZ" b="1" dirty="0" smtClean="0"/>
              <a:t>, </a:t>
            </a:r>
            <a:r>
              <a:rPr lang="cs-CZ" b="1" dirty="0" err="1" smtClean="0"/>
              <a:t>poškodený</a:t>
            </a:r>
            <a:r>
              <a:rPr lang="cs-CZ" b="1" dirty="0" smtClean="0"/>
              <a:t> HDD, </a:t>
            </a:r>
            <a:r>
              <a:rPr lang="cs-CZ" b="1" dirty="0" err="1" smtClean="0"/>
              <a:t>mŕtva</a:t>
            </a:r>
            <a:r>
              <a:rPr lang="cs-CZ" b="1" dirty="0" smtClean="0"/>
              <a:t> základná </a:t>
            </a:r>
            <a:r>
              <a:rPr lang="cs-CZ" b="1" dirty="0" err="1" smtClean="0"/>
              <a:t>doska</a:t>
            </a:r>
            <a:r>
              <a:rPr lang="cs-CZ" b="1" dirty="0" smtClean="0"/>
              <a:t>, c</a:t>
            </a:r>
            <a:r>
              <a:rPr lang="cs-CZ" dirty="0" smtClean="0"/>
              <a:t>hybná RAM </a:t>
            </a:r>
            <a:r>
              <a:rPr lang="cs-CZ" dirty="0" err="1" smtClean="0"/>
              <a:t>pamäť</a:t>
            </a:r>
            <a:r>
              <a:rPr lang="cs-CZ" dirty="0" smtClean="0"/>
              <a:t>, </a:t>
            </a:r>
            <a:r>
              <a:rPr lang="cs-CZ" dirty="0" err="1" smtClean="0"/>
              <a:t>nefungujúci</a:t>
            </a:r>
            <a:r>
              <a:rPr lang="cs-CZ" dirty="0" smtClean="0"/>
              <a:t> ventilátor.,</a:t>
            </a:r>
            <a:r>
              <a:rPr lang="cs-CZ" dirty="0" err="1" smtClean="0"/>
              <a:t>poškodený</a:t>
            </a:r>
            <a:r>
              <a:rPr lang="cs-CZ" dirty="0" smtClean="0"/>
              <a:t> </a:t>
            </a:r>
            <a:r>
              <a:rPr lang="cs-CZ" dirty="0" err="1" smtClean="0"/>
              <a:t>operačný</a:t>
            </a:r>
            <a:r>
              <a:rPr lang="cs-CZ" dirty="0" smtClean="0"/>
              <a:t> systém.,  </a:t>
            </a:r>
            <a:r>
              <a:rPr lang="cs-CZ" dirty="0" err="1" smtClean="0"/>
              <a:t>infekcia</a:t>
            </a:r>
            <a:r>
              <a:rPr lang="cs-CZ" dirty="0" smtClean="0"/>
              <a:t> </a:t>
            </a:r>
            <a:r>
              <a:rPr lang="cs-CZ" dirty="0" err="1" smtClean="0"/>
              <a:t>vírusom</a:t>
            </a:r>
            <a:r>
              <a:rPr lang="cs-CZ" dirty="0" smtClean="0"/>
              <a:t>., </a:t>
            </a:r>
            <a:r>
              <a:rPr lang="cs-CZ" dirty="0" err="1" smtClean="0"/>
              <a:t>nefunkčná</a:t>
            </a:r>
            <a:r>
              <a:rPr lang="cs-CZ" dirty="0" smtClean="0"/>
              <a:t> obrazovka (monitor).</a:t>
            </a:r>
          </a:p>
          <a:p>
            <a:pPr lvl="0"/>
            <a:endParaRPr lang="sk-SK" dirty="0" smtClean="0"/>
          </a:p>
          <a:p>
            <a:r>
              <a:rPr lang="sk-SK" b="1" dirty="0" smtClean="0"/>
              <a:t>Pomalý </a:t>
            </a:r>
            <a:r>
              <a:rPr lang="sk-SK" b="1" dirty="0" err="1" smtClean="0"/>
              <a:t>pc</a:t>
            </a:r>
            <a:r>
              <a:rPr lang="sk-SK" dirty="0" smtClean="0"/>
              <a:t> -vírusová infekcia ,Niektoré konfliktné softvérové programy, ktoré sa načítajú pri </a:t>
            </a:r>
            <a:r>
              <a:rPr lang="sk-SK" dirty="0" err="1" smtClean="0"/>
              <a:t>spustení.,Viacnásobné</a:t>
            </a:r>
            <a:r>
              <a:rPr lang="sk-SK" dirty="0" smtClean="0"/>
              <a:t> bezpečnostné programy</a:t>
            </a:r>
            <a:br>
              <a:rPr lang="sk-SK" dirty="0" smtClean="0"/>
            </a:br>
            <a:r>
              <a:rPr lang="sk-SK" dirty="0" smtClean="0"/>
              <a:t>Nedávno nainštalované softvérové aktualizácie alebo ovládače.,</a:t>
            </a:r>
          </a:p>
          <a:p>
            <a:r>
              <a:rPr lang="sk-SK" dirty="0" smtClean="0"/>
              <a:t>Doplnky prehliadača tretích </a:t>
            </a:r>
            <a:r>
              <a:rPr lang="sk-SK" dirty="0" err="1" smtClean="0"/>
              <a:t>strán.,Nahromadené</a:t>
            </a:r>
            <a:r>
              <a:rPr lang="sk-SK" dirty="0" smtClean="0"/>
              <a:t> súbory za roky</a:t>
            </a:r>
            <a:br>
              <a:rPr lang="sk-SK" dirty="0" smtClean="0"/>
            </a:br>
            <a:r>
              <a:rPr lang="sk-SK" dirty="0" smtClean="0"/>
              <a:t>Veľa položiek sa </a:t>
            </a:r>
            <a:r>
              <a:rPr lang="sk-SK" dirty="0" err="1" smtClean="0"/>
              <a:t>spúšta</a:t>
            </a:r>
            <a:r>
              <a:rPr lang="sk-SK" dirty="0" smtClean="0"/>
              <a:t> pri spustení</a:t>
            </a:r>
            <a:br>
              <a:rPr lang="sk-SK" dirty="0" smtClean="0"/>
            </a:br>
            <a:endParaRPr lang="sk-SK"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Zrýchlenie počítača</a:t>
            </a:r>
            <a:endParaRPr lang="sk-SK" dirty="0"/>
          </a:p>
        </p:txBody>
      </p:sp>
      <p:sp>
        <p:nvSpPr>
          <p:cNvPr id="3" name="Zástupný symbol obsahu 2"/>
          <p:cNvSpPr>
            <a:spLocks noGrp="1"/>
          </p:cNvSpPr>
          <p:nvPr>
            <p:ph idx="1"/>
          </p:nvPr>
        </p:nvSpPr>
        <p:spPr/>
        <p:txBody>
          <a:bodyPr>
            <a:normAutofit fontScale="77500" lnSpcReduction="20000"/>
          </a:bodyPr>
          <a:lstStyle/>
          <a:p>
            <a:pPr lvl="0"/>
            <a:r>
              <a:rPr lang="sk-SK" dirty="0" smtClean="0"/>
              <a:t>Nastavenie na maximálny výkon - Ovládací panel, kde vyberieme možnosť </a:t>
            </a:r>
            <a:r>
              <a:rPr lang="sk-SK" b="1" dirty="0" smtClean="0"/>
              <a:t>Systém a zabezpečenie</a:t>
            </a:r>
            <a:r>
              <a:rPr lang="sk-SK" dirty="0" smtClean="0"/>
              <a:t> a v ponuke zvolíme </a:t>
            </a:r>
            <a:r>
              <a:rPr lang="sk-SK" b="1" dirty="0" smtClean="0"/>
              <a:t>Možnosti napájania</a:t>
            </a:r>
            <a:r>
              <a:rPr lang="sk-SK" dirty="0" smtClean="0"/>
              <a:t>. Tu v ponuke </a:t>
            </a:r>
            <a:r>
              <a:rPr lang="sk-SK" b="1" dirty="0" smtClean="0"/>
              <a:t>Výber alebo prispôsobenie plánu napájania</a:t>
            </a:r>
            <a:r>
              <a:rPr lang="sk-SK" dirty="0" smtClean="0"/>
              <a:t> vyberieme </a:t>
            </a:r>
            <a:r>
              <a:rPr lang="sk-SK" b="1" dirty="0" smtClean="0"/>
              <a:t>Vysoký výkon</a:t>
            </a:r>
            <a:r>
              <a:rPr lang="sk-SK" dirty="0" smtClean="0"/>
              <a:t>.</a:t>
            </a:r>
          </a:p>
          <a:p>
            <a:pPr lvl="0"/>
            <a:r>
              <a:rPr lang="sk-SK" dirty="0" smtClean="0"/>
              <a:t>Zabezpečenie počítača antivírovým programom</a:t>
            </a:r>
          </a:p>
          <a:p>
            <a:pPr lvl="0"/>
            <a:r>
              <a:rPr lang="sk-SK" dirty="0" smtClean="0"/>
              <a:t>Vypnúť nepotrebné animácie – cez tento počítač/ pravé tlačidlo/vlastnosti/</a:t>
            </a:r>
            <a:r>
              <a:rPr lang="sk-SK" dirty="0" err="1" smtClean="0"/>
              <a:t>upresniť</a:t>
            </a:r>
            <a:r>
              <a:rPr lang="sk-SK" dirty="0" smtClean="0"/>
              <a:t>/výkon</a:t>
            </a:r>
          </a:p>
          <a:p>
            <a:pPr lvl="0"/>
            <a:r>
              <a:rPr lang="sk-SK" dirty="0" err="1" smtClean="0"/>
              <a:t>Defragmetácia</a:t>
            </a:r>
            <a:r>
              <a:rPr lang="sk-SK" dirty="0" smtClean="0"/>
              <a:t> </a:t>
            </a:r>
            <a:r>
              <a:rPr lang="sk-SK" dirty="0" smtClean="0"/>
              <a:t>HDD, na SSD diskoch treba zistiť či je zapnutý príkaz </a:t>
            </a:r>
            <a:r>
              <a:rPr lang="sk-SK" dirty="0" err="1" smtClean="0"/>
              <a:t>trim</a:t>
            </a:r>
            <a:r>
              <a:rPr lang="sk-SK" dirty="0" smtClean="0"/>
              <a:t>, ktorý automaticky optimalizuje využívanie disku</a:t>
            </a:r>
          </a:p>
          <a:p>
            <a:pPr lvl="0"/>
            <a:r>
              <a:rPr lang="sk-SK" dirty="0" smtClean="0"/>
              <a:t/>
            </a:r>
            <a:br>
              <a:rPr lang="sk-SK" dirty="0" smtClean="0"/>
            </a:br>
            <a:endParaRPr lang="sk-SK"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Zrýchlenie počítača</a:t>
            </a:r>
            <a:endParaRPr lang="sk-SK" dirty="0"/>
          </a:p>
        </p:txBody>
      </p:sp>
      <p:sp>
        <p:nvSpPr>
          <p:cNvPr id="3" name="Zástupný symbol obsahu 2"/>
          <p:cNvSpPr>
            <a:spLocks noGrp="1"/>
          </p:cNvSpPr>
          <p:nvPr>
            <p:ph idx="1"/>
          </p:nvPr>
        </p:nvSpPr>
        <p:spPr/>
        <p:txBody>
          <a:bodyPr>
            <a:normAutofit fontScale="92500" lnSpcReduction="10000"/>
          </a:bodyPr>
          <a:lstStyle/>
          <a:p>
            <a:pPr lvl="0"/>
            <a:r>
              <a:rPr lang="sk-SK" dirty="0" smtClean="0"/>
              <a:t>Obmedzte počet </a:t>
            </a:r>
            <a:r>
              <a:rPr lang="sk-SK" dirty="0" err="1" smtClean="0"/>
              <a:t>aplikacií</a:t>
            </a:r>
            <a:r>
              <a:rPr lang="sk-SK" dirty="0" smtClean="0"/>
              <a:t> </a:t>
            </a:r>
            <a:r>
              <a:rPr lang="sk-SK" dirty="0" err="1" smtClean="0"/>
              <a:t>spušťaných</a:t>
            </a:r>
            <a:r>
              <a:rPr lang="sk-SK" dirty="0" smtClean="0"/>
              <a:t> na pozadí –</a:t>
            </a:r>
            <a:r>
              <a:rPr lang="sk-SK" dirty="0" err="1" smtClean="0"/>
              <a:t>msconfig</a:t>
            </a:r>
            <a:r>
              <a:rPr lang="sk-SK" dirty="0" smtClean="0"/>
              <a:t> v spustení povypíname programy, ktoré nepoužívame</a:t>
            </a:r>
          </a:p>
          <a:p>
            <a:pPr lvl="0"/>
            <a:r>
              <a:rPr lang="sk-SK" dirty="0" smtClean="0"/>
              <a:t>Vyčistiť počítač- </a:t>
            </a:r>
            <a:r>
              <a:rPr lang="sk-SK" dirty="0" err="1" smtClean="0"/>
              <a:t>cleanmgr.exe</a:t>
            </a:r>
            <a:endParaRPr lang="sk-SK" dirty="0" smtClean="0"/>
          </a:p>
          <a:p>
            <a:pPr lvl="0"/>
            <a:r>
              <a:rPr lang="sk-SK" dirty="0" smtClean="0"/>
              <a:t>Zväčšenie operačnej pamäte -Spustíme Správcu úloh, pozapíname aplikácie, s ktorými bežne pracujeme a pokiaľ je využívaných viac ako 80% operačnej pamäte, je čas na rozšírenie</a:t>
            </a:r>
          </a:p>
          <a:p>
            <a:pPr lvl="0"/>
            <a:r>
              <a:rPr lang="sk-SK" dirty="0" smtClean="0"/>
              <a:t>Zmena HDD na SSD a nainštalovať naň operačný systém a programy, s ktorými denne pracujeme</a:t>
            </a:r>
          </a:p>
          <a:p>
            <a:endParaRPr lang="sk-SK"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Ďalšie problémy</a:t>
            </a:r>
            <a:endParaRPr lang="sk-SK" dirty="0"/>
          </a:p>
        </p:txBody>
      </p:sp>
      <p:sp>
        <p:nvSpPr>
          <p:cNvPr id="3" name="Zástupný symbol obsahu 2"/>
          <p:cNvSpPr>
            <a:spLocks noGrp="1"/>
          </p:cNvSpPr>
          <p:nvPr>
            <p:ph idx="1"/>
          </p:nvPr>
        </p:nvSpPr>
        <p:spPr/>
        <p:txBody>
          <a:bodyPr/>
          <a:lstStyle/>
          <a:p>
            <a:pPr lvl="0"/>
            <a:r>
              <a:rPr lang="cs-CZ" dirty="0" err="1" smtClean="0"/>
              <a:t>Prehrievanie</a:t>
            </a:r>
            <a:r>
              <a:rPr lang="cs-CZ" dirty="0" smtClean="0"/>
              <a:t>, </a:t>
            </a:r>
          </a:p>
          <a:p>
            <a:pPr lvl="0"/>
            <a:r>
              <a:rPr lang="cs-CZ" dirty="0" err="1" smtClean="0"/>
              <a:t>vírusová</a:t>
            </a:r>
            <a:r>
              <a:rPr lang="cs-CZ" dirty="0" smtClean="0"/>
              <a:t> </a:t>
            </a:r>
            <a:r>
              <a:rPr lang="cs-CZ" dirty="0" err="1" smtClean="0"/>
              <a:t>infekcia</a:t>
            </a:r>
            <a:r>
              <a:rPr lang="cs-CZ" dirty="0" smtClean="0"/>
              <a:t> </a:t>
            </a:r>
          </a:p>
          <a:p>
            <a:pPr lvl="0"/>
            <a:r>
              <a:rPr lang="cs-CZ" dirty="0" smtClean="0"/>
              <a:t>problémy s </a:t>
            </a:r>
            <a:r>
              <a:rPr lang="cs-CZ" dirty="0" err="1" smtClean="0"/>
              <a:t>monitorom</a:t>
            </a:r>
            <a:r>
              <a:rPr lang="cs-CZ" dirty="0" smtClean="0"/>
              <a:t> , </a:t>
            </a:r>
            <a:r>
              <a:rPr lang="cs-CZ" dirty="0" err="1" smtClean="0"/>
              <a:t>displejom</a:t>
            </a:r>
            <a:r>
              <a:rPr lang="cs-CZ" dirty="0" smtClean="0"/>
              <a:t>, </a:t>
            </a:r>
            <a:endParaRPr lang="sk-SK" dirty="0" smtClean="0"/>
          </a:p>
          <a:p>
            <a:endParaRPr lang="sk-SK"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lvl="1" algn="ctr" rtl="0">
              <a:spcBef>
                <a:spcPct val="0"/>
              </a:spcBef>
            </a:pPr>
            <a:r>
              <a:rPr lang="cs-CZ" sz="3200" b="1" dirty="0" err="1"/>
              <a:t>Aké</a:t>
            </a:r>
            <a:r>
              <a:rPr lang="cs-CZ" sz="3200" b="1" dirty="0"/>
              <a:t> komponenty </a:t>
            </a:r>
            <a:r>
              <a:rPr lang="cs-CZ" sz="3200" b="1" dirty="0" err="1"/>
              <a:t>môžem</a:t>
            </a:r>
            <a:r>
              <a:rPr lang="cs-CZ" sz="3200" b="1" dirty="0"/>
              <a:t> </a:t>
            </a:r>
            <a:r>
              <a:rPr lang="cs-CZ" sz="3200" b="1" dirty="0" err="1"/>
              <a:t>vymeniť</a:t>
            </a:r>
            <a:r>
              <a:rPr lang="cs-CZ" sz="3200" b="1" dirty="0"/>
              <a:t> aby mi počítač </a:t>
            </a:r>
            <a:r>
              <a:rPr lang="cs-CZ" sz="3200" b="1" dirty="0" err="1"/>
              <a:t>išiel</a:t>
            </a:r>
            <a:r>
              <a:rPr lang="cs-CZ" sz="3200" b="1" dirty="0"/>
              <a:t> </a:t>
            </a:r>
            <a:r>
              <a:rPr lang="cs-CZ" sz="3200" b="1" dirty="0" err="1"/>
              <a:t>rýchlejšie</a:t>
            </a:r>
            <a:r>
              <a:rPr lang="cs-CZ" sz="3200" b="1" dirty="0"/>
              <a:t>:</a:t>
            </a:r>
            <a:r>
              <a:rPr lang="sk-SK" sz="3200" dirty="0"/>
              <a:t/>
            </a:r>
            <a:br>
              <a:rPr lang="sk-SK" sz="3200" dirty="0"/>
            </a:br>
            <a:endParaRPr lang="sk-SK" sz="3200" dirty="0"/>
          </a:p>
        </p:txBody>
      </p:sp>
      <p:sp>
        <p:nvSpPr>
          <p:cNvPr id="3" name="Zástupný symbol obsahu 2"/>
          <p:cNvSpPr>
            <a:spLocks noGrp="1"/>
          </p:cNvSpPr>
          <p:nvPr>
            <p:ph idx="1"/>
          </p:nvPr>
        </p:nvSpPr>
        <p:spPr/>
        <p:txBody>
          <a:bodyPr/>
          <a:lstStyle/>
          <a:p>
            <a:pPr lvl="1">
              <a:buNone/>
            </a:pPr>
            <a:r>
              <a:rPr lang="cs-CZ" dirty="0" smtClean="0"/>
              <a:t>● </a:t>
            </a:r>
            <a:r>
              <a:rPr lang="cs-CZ" dirty="0" err="1" smtClean="0"/>
              <a:t>Pamäť</a:t>
            </a:r>
            <a:r>
              <a:rPr lang="cs-CZ" dirty="0" smtClean="0"/>
              <a:t> RAM.</a:t>
            </a:r>
            <a:endParaRPr lang="sk-SK" sz="4400" dirty="0" smtClean="0"/>
          </a:p>
          <a:p>
            <a:pPr lvl="1">
              <a:buNone/>
            </a:pPr>
            <a:r>
              <a:rPr lang="cs-CZ" dirty="0" smtClean="0"/>
              <a:t>● Pevný disk (aj </a:t>
            </a:r>
            <a:r>
              <a:rPr lang="cs-CZ" dirty="0" err="1" smtClean="0"/>
              <a:t>navýšenie</a:t>
            </a:r>
            <a:r>
              <a:rPr lang="cs-CZ" dirty="0" smtClean="0"/>
              <a:t> kapacity).</a:t>
            </a:r>
            <a:endParaRPr lang="sk-SK" sz="4400" dirty="0" smtClean="0"/>
          </a:p>
          <a:p>
            <a:pPr lvl="1">
              <a:buNone/>
            </a:pPr>
            <a:r>
              <a:rPr lang="cs-CZ" dirty="0" smtClean="0"/>
              <a:t>● Update </a:t>
            </a:r>
            <a:r>
              <a:rPr lang="cs-CZ" dirty="0" err="1" smtClean="0"/>
              <a:t>operačného</a:t>
            </a:r>
            <a:r>
              <a:rPr lang="cs-CZ" dirty="0" smtClean="0"/>
              <a:t> systém na </a:t>
            </a:r>
            <a:r>
              <a:rPr lang="cs-CZ" dirty="0" err="1" smtClean="0"/>
              <a:t>novšiu</a:t>
            </a:r>
            <a:r>
              <a:rPr lang="cs-CZ" dirty="0" smtClean="0"/>
              <a:t> </a:t>
            </a:r>
            <a:r>
              <a:rPr lang="cs-CZ" dirty="0" err="1" smtClean="0"/>
              <a:t>verziu</a:t>
            </a:r>
            <a:r>
              <a:rPr lang="cs-CZ" dirty="0" smtClean="0"/>
              <a:t>.</a:t>
            </a:r>
            <a:endParaRPr lang="sk-SK" sz="4400" dirty="0" smtClean="0"/>
          </a:p>
          <a:p>
            <a:pPr lvl="1">
              <a:buNone/>
            </a:pPr>
            <a:r>
              <a:rPr lang="cs-CZ" dirty="0" smtClean="0"/>
              <a:t>● </a:t>
            </a:r>
            <a:r>
              <a:rPr lang="cs-CZ" dirty="0" err="1" smtClean="0"/>
              <a:t>Grafickú</a:t>
            </a:r>
            <a:r>
              <a:rPr lang="cs-CZ" dirty="0" smtClean="0"/>
              <a:t> kartu.</a:t>
            </a:r>
            <a:endParaRPr lang="sk-SK" sz="4400" dirty="0" smtClean="0"/>
          </a:p>
          <a:p>
            <a:pPr lvl="1">
              <a:buNone/>
            </a:pPr>
            <a:r>
              <a:rPr lang="cs-CZ" dirty="0" smtClean="0"/>
              <a:t>● </a:t>
            </a:r>
            <a:r>
              <a:rPr lang="cs-CZ" dirty="0" err="1" smtClean="0"/>
              <a:t>Softvérové</a:t>
            </a:r>
            <a:r>
              <a:rPr lang="cs-CZ" dirty="0" smtClean="0"/>
              <a:t> </a:t>
            </a:r>
            <a:r>
              <a:rPr lang="cs-CZ" dirty="0" err="1" smtClean="0"/>
              <a:t>aktualizácie</a:t>
            </a:r>
            <a:r>
              <a:rPr lang="cs-CZ" dirty="0" smtClean="0"/>
              <a:t> </a:t>
            </a:r>
            <a:r>
              <a:rPr lang="cs-CZ" dirty="0" err="1" smtClean="0"/>
              <a:t>pre</a:t>
            </a:r>
            <a:r>
              <a:rPr lang="cs-CZ" dirty="0" smtClean="0"/>
              <a:t> </a:t>
            </a:r>
            <a:r>
              <a:rPr lang="cs-CZ" dirty="0" err="1" smtClean="0"/>
              <a:t>lepšiu</a:t>
            </a:r>
            <a:r>
              <a:rPr lang="cs-CZ" dirty="0" smtClean="0"/>
              <a:t> stabilitu.</a:t>
            </a:r>
            <a:endParaRPr lang="sk-SK" sz="4400" dirty="0" smtClean="0"/>
          </a:p>
          <a:p>
            <a:endParaRPr lang="sk-S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Firewall</a:t>
            </a:r>
            <a:endParaRPr lang="sk-SK" dirty="0"/>
          </a:p>
        </p:txBody>
      </p:sp>
      <p:sp>
        <p:nvSpPr>
          <p:cNvPr id="3" name="Zástupný symbol obsahu 2"/>
          <p:cNvSpPr>
            <a:spLocks noGrp="1"/>
          </p:cNvSpPr>
          <p:nvPr>
            <p:ph idx="1"/>
          </p:nvPr>
        </p:nvSpPr>
        <p:spPr/>
        <p:txBody>
          <a:bodyPr>
            <a:normAutofit fontScale="85000" lnSpcReduction="20000"/>
          </a:bodyPr>
          <a:lstStyle/>
          <a:p>
            <a:r>
              <a:rPr lang="sk-SK" b="1" dirty="0" err="1" smtClean="0"/>
              <a:t>Firewall</a:t>
            </a:r>
            <a:r>
              <a:rPr lang="sk-SK" b="1" dirty="0" smtClean="0"/>
              <a:t> </a:t>
            </a:r>
            <a:r>
              <a:rPr lang="sk-SK" dirty="0" smtClean="0"/>
              <a:t>predstavuje dôležitú súčasť počítačovej ochrany, kedy napomáha chrániť počítač, ako aj celú sieť pred škodlivými vírusmi, a útokmi </a:t>
            </a:r>
            <a:r>
              <a:rPr lang="sk-SK" dirty="0" err="1" smtClean="0"/>
              <a:t>hackerov</a:t>
            </a:r>
            <a:r>
              <a:rPr lang="sk-SK" dirty="0" smtClean="0"/>
              <a:t>.</a:t>
            </a:r>
          </a:p>
          <a:p>
            <a:r>
              <a:rPr lang="sk-SK" dirty="0" smtClean="0"/>
              <a:t> Jedná sa buď o softvér alebo hardvérové zariadenie, ktoré filtruje prenos dát tečúcich do počítača, ako aj odchádzajúcich z počítača prostredníctvom internetu.</a:t>
            </a:r>
          </a:p>
          <a:p>
            <a:r>
              <a:rPr lang="sk-SK" dirty="0" err="1" smtClean="0"/>
              <a:t>Firewall</a:t>
            </a:r>
            <a:r>
              <a:rPr lang="sk-SK" dirty="0" smtClean="0"/>
              <a:t> sa spúšťa vždy, keď sa užívateľ pripojí do internetu, čím podrobí celý dátový tok podrobnému monitorovaniu. </a:t>
            </a:r>
          </a:p>
          <a:p>
            <a:r>
              <a:rPr lang="sk-SK" dirty="0" smtClean="0"/>
              <a:t>Užívateľ  má možnosť nastaviť si </a:t>
            </a:r>
            <a:r>
              <a:rPr lang="sk-SK" dirty="0" err="1" smtClean="0"/>
              <a:t>firewall</a:t>
            </a:r>
            <a:r>
              <a:rPr lang="sk-SK" dirty="0" smtClean="0"/>
              <a:t> podľa potrieb, čím získava možnosť kontrolovať to čo sa do počítača dostane, ako aj to čo z neho odíde resp. neodíde von.</a:t>
            </a:r>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Profylaktika</a:t>
            </a:r>
            <a:endParaRPr lang="sk-SK" dirty="0"/>
          </a:p>
        </p:txBody>
      </p:sp>
      <p:sp>
        <p:nvSpPr>
          <p:cNvPr id="3" name="Zástupný symbol obsahu 2"/>
          <p:cNvSpPr>
            <a:spLocks noGrp="1"/>
          </p:cNvSpPr>
          <p:nvPr>
            <p:ph idx="1"/>
          </p:nvPr>
        </p:nvSpPr>
        <p:spPr/>
        <p:txBody>
          <a:bodyPr/>
          <a:lstStyle/>
          <a:p>
            <a:r>
              <a:rPr lang="sk-SK" dirty="0"/>
              <a:t>softvérové a hardvérové čistenie výpočtovej techniky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Druhy </a:t>
            </a:r>
            <a:r>
              <a:rPr lang="sk-SK" dirty="0" err="1" smtClean="0"/>
              <a:t>firewallu</a:t>
            </a:r>
            <a:endParaRPr lang="sk-SK" dirty="0"/>
          </a:p>
        </p:txBody>
      </p:sp>
      <p:sp>
        <p:nvSpPr>
          <p:cNvPr id="3" name="Zástupný symbol obsahu 2"/>
          <p:cNvSpPr>
            <a:spLocks noGrp="1"/>
          </p:cNvSpPr>
          <p:nvPr>
            <p:ph idx="1"/>
          </p:nvPr>
        </p:nvSpPr>
        <p:spPr/>
        <p:txBody>
          <a:bodyPr>
            <a:normAutofit fontScale="85000" lnSpcReduction="10000"/>
          </a:bodyPr>
          <a:lstStyle/>
          <a:p>
            <a:r>
              <a:rPr lang="sk-SK" b="1" dirty="0" smtClean="0"/>
              <a:t>Softvérové </a:t>
            </a:r>
            <a:r>
              <a:rPr lang="sk-SK" b="1" dirty="0" err="1" smtClean="0"/>
              <a:t>firewally</a:t>
            </a:r>
            <a:r>
              <a:rPr lang="sk-SK" dirty="0" smtClean="0"/>
              <a:t> sú vo väčšine zabudované priamo v operačnom systéme počítača, a zároveň je ich možné zakúpiť ako samostatný softvér.</a:t>
            </a:r>
          </a:p>
          <a:p>
            <a:r>
              <a:rPr lang="sk-SK" b="1" dirty="0" err="1" smtClean="0"/>
              <a:t>Hardverové</a:t>
            </a:r>
            <a:r>
              <a:rPr lang="sk-SK" b="1" dirty="0" smtClean="0"/>
              <a:t> </a:t>
            </a:r>
            <a:r>
              <a:rPr lang="sk-SK" b="1" dirty="0" err="1" smtClean="0"/>
              <a:t>firewally</a:t>
            </a:r>
            <a:r>
              <a:rPr lang="sk-SK" dirty="0" smtClean="0"/>
              <a:t> sú zväčša </a:t>
            </a:r>
            <a:r>
              <a:rPr lang="sk-SK" dirty="0" err="1" smtClean="0"/>
              <a:t>rootre</a:t>
            </a:r>
            <a:r>
              <a:rPr lang="sk-SK" dirty="0" smtClean="0"/>
              <a:t> zo zabudovanými eternetovými kartami, pričom počítač sa pripojí do </a:t>
            </a:r>
            <a:r>
              <a:rPr lang="sk-SK" dirty="0" err="1" smtClean="0"/>
              <a:t>rootra</a:t>
            </a:r>
            <a:r>
              <a:rPr lang="sk-SK" dirty="0" smtClean="0"/>
              <a:t>, a následne </a:t>
            </a:r>
            <a:r>
              <a:rPr lang="sk-SK" dirty="0" err="1" smtClean="0"/>
              <a:t>rooter</a:t>
            </a:r>
            <a:r>
              <a:rPr lang="sk-SK" dirty="0" smtClean="0"/>
              <a:t> sa pripojí ku </a:t>
            </a:r>
            <a:r>
              <a:rPr lang="sk-SK" dirty="0" err="1" smtClean="0"/>
              <a:t>interntetu</a:t>
            </a:r>
            <a:r>
              <a:rPr lang="sk-SK" dirty="0" smtClean="0"/>
              <a:t>. Škodlivý softvér tak musí najskôr prekonať ochranu </a:t>
            </a:r>
            <a:r>
              <a:rPr lang="sk-SK" dirty="0" err="1" smtClean="0"/>
              <a:t>rootera</a:t>
            </a:r>
            <a:r>
              <a:rPr lang="sk-SK" dirty="0" smtClean="0"/>
              <a:t> a až tak sa dostane k počítaču, ktorý má </a:t>
            </a:r>
            <a:r>
              <a:rPr lang="sk-SK" dirty="0" err="1" smtClean="0"/>
              <a:t>firewall</a:t>
            </a:r>
            <a:r>
              <a:rPr lang="sk-SK" dirty="0" smtClean="0"/>
              <a:t> zväčša zabudovaný v operačnom systéme, čo predstavuje druhú vlnu </a:t>
            </a:r>
            <a:r>
              <a:rPr lang="sk-SK" dirty="0" err="1" smtClean="0"/>
              <a:t>ochrany.Alebo</a:t>
            </a:r>
            <a:r>
              <a:rPr lang="sk-SK" dirty="0" smtClean="0"/>
              <a:t> môže byť aj PC</a:t>
            </a:r>
          </a:p>
          <a:p>
            <a:endParaRPr lang="sk-SK"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Charakteristika </a:t>
            </a:r>
            <a:r>
              <a:rPr lang="sk-SK" dirty="0" err="1" smtClean="0"/>
              <a:t>firewall</a:t>
            </a:r>
            <a:r>
              <a:rPr lang="sk-SK" dirty="0" smtClean="0"/>
              <a:t> ochrany</a:t>
            </a:r>
            <a:endParaRPr lang="sk-SK" dirty="0"/>
          </a:p>
        </p:txBody>
      </p:sp>
      <p:sp>
        <p:nvSpPr>
          <p:cNvPr id="3" name="Zástupný symbol obsahu 2"/>
          <p:cNvSpPr>
            <a:spLocks noGrp="1"/>
          </p:cNvSpPr>
          <p:nvPr>
            <p:ph idx="1"/>
          </p:nvPr>
        </p:nvSpPr>
        <p:spPr/>
        <p:txBody>
          <a:bodyPr>
            <a:normAutofit fontScale="70000" lnSpcReduction="20000"/>
          </a:bodyPr>
          <a:lstStyle/>
          <a:p>
            <a:pPr lvl="0"/>
            <a:r>
              <a:rPr lang="sk-SK" dirty="0" smtClean="0"/>
              <a:t>ochrana bezdrôtovej siete (</a:t>
            </a:r>
            <a:r>
              <a:rPr lang="sk-SK" dirty="0" err="1" smtClean="0"/>
              <a:t>WiFi</a:t>
            </a:r>
            <a:r>
              <a:rPr lang="sk-SK" dirty="0" smtClean="0"/>
              <a:t>)</a:t>
            </a:r>
          </a:p>
          <a:p>
            <a:pPr lvl="0"/>
            <a:r>
              <a:rPr lang="sk-SK" dirty="0" smtClean="0"/>
              <a:t>účinne blokuje pokusy o prieniky uskutočňované cez bezdrôtové siete (</a:t>
            </a:r>
            <a:r>
              <a:rPr lang="sk-SK" dirty="0" err="1" smtClean="0"/>
              <a:t>WiFi</a:t>
            </a:r>
            <a:r>
              <a:rPr lang="sk-SK" dirty="0" smtClean="0"/>
              <a:t>). Pri pokuse votrelca získať prístup sa zobrazí </a:t>
            </a:r>
            <a:r>
              <a:rPr lang="sk-SK" dirty="0" err="1" smtClean="0"/>
              <a:t>pop-up</a:t>
            </a:r>
            <a:r>
              <a:rPr lang="sk-SK" dirty="0" smtClean="0"/>
              <a:t> varovanie, ktoré vám umožní útok okamžite zablokovať.</a:t>
            </a:r>
          </a:p>
          <a:p>
            <a:pPr lvl="0"/>
            <a:r>
              <a:rPr lang="sk-SK" dirty="0" smtClean="0"/>
              <a:t>špecifikuje, ktoré z programov nainštalovaných vo vašom počítači môžu mať prístup do siete alebo do Internetu. </a:t>
            </a:r>
          </a:p>
          <a:p>
            <a:pPr lvl="0"/>
            <a:r>
              <a:rPr lang="sk-SK" dirty="0" smtClean="0"/>
              <a:t>chráni porty a protokoly, ktoré používajú programy pre spojenie s počítačmi v inej sieti.</a:t>
            </a:r>
          </a:p>
          <a:p>
            <a:pPr lvl="0"/>
            <a:r>
              <a:rPr lang="sk-SK" dirty="0" smtClean="0"/>
              <a:t>chráni pred útokmi </a:t>
            </a:r>
            <a:r>
              <a:rPr lang="sk-SK" dirty="0" err="1" smtClean="0"/>
              <a:t>hackerov</a:t>
            </a:r>
            <a:r>
              <a:rPr lang="sk-SK" dirty="0" smtClean="0"/>
              <a:t>, ktorí sa snažia získať prístup k vášmu počítaču, aby následne vykonali akcie nie s vždy najlepšími úmyslami. </a:t>
            </a:r>
          </a:p>
          <a:p>
            <a:r>
              <a:rPr lang="sk-SK" dirty="0" smtClean="0"/>
              <a:t>v prípade, že je tak nakonfigurovaný, môže brániť niektorým programom prístup do Internetu. Blokuje aj prístup z iných počítačov, ktoré sa pokúšajú získať prístup k programom nainštalovaným vo vašom počítači</a:t>
            </a:r>
            <a:endParaRPr lang="sk-SK"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Kritéria pre nastavenie </a:t>
            </a:r>
            <a:r>
              <a:rPr lang="sk-SK" dirty="0" err="1" smtClean="0"/>
              <a:t>firewallu</a:t>
            </a:r>
            <a:endParaRPr lang="sk-SK" dirty="0"/>
          </a:p>
        </p:txBody>
      </p:sp>
      <p:sp>
        <p:nvSpPr>
          <p:cNvPr id="3" name="Zástupný symbol obsahu 2"/>
          <p:cNvSpPr>
            <a:spLocks noGrp="1"/>
          </p:cNvSpPr>
          <p:nvPr>
            <p:ph idx="1"/>
          </p:nvPr>
        </p:nvSpPr>
        <p:spPr/>
        <p:txBody>
          <a:bodyPr>
            <a:normAutofit fontScale="62500" lnSpcReduction="20000"/>
          </a:bodyPr>
          <a:lstStyle/>
          <a:p>
            <a:r>
              <a:rPr lang="sk-SK" b="1" dirty="0" smtClean="0"/>
              <a:t>IP Adresy</a:t>
            </a:r>
            <a:r>
              <a:rPr lang="sk-SK" dirty="0" smtClean="0"/>
              <a:t> – v tomto prípade je možné zablokovať konkrétne neželané IP adresy alebo skupiny adries,</a:t>
            </a:r>
          </a:p>
          <a:p>
            <a:r>
              <a:rPr lang="sk-SK" b="1" dirty="0" smtClean="0"/>
              <a:t>Názvy domén</a:t>
            </a:r>
            <a:r>
              <a:rPr lang="sk-SK" dirty="0" smtClean="0"/>
              <a:t> – </a:t>
            </a:r>
            <a:r>
              <a:rPr lang="sk-SK" dirty="0" err="1" smtClean="0"/>
              <a:t>firewall</a:t>
            </a:r>
            <a:r>
              <a:rPr lang="sk-SK" dirty="0" smtClean="0"/>
              <a:t> umožňuje povoliť resp. zakázať  prístup na vybrané typy domén, ako aj na koncovky domén ako sú .</a:t>
            </a:r>
            <a:r>
              <a:rPr lang="sk-SK" dirty="0" err="1" smtClean="0"/>
              <a:t>org</a:t>
            </a:r>
            <a:r>
              <a:rPr lang="sk-SK" dirty="0" smtClean="0"/>
              <a:t>, .</a:t>
            </a:r>
            <a:r>
              <a:rPr lang="sk-SK" dirty="0" err="1" smtClean="0"/>
              <a:t>edu</a:t>
            </a:r>
            <a:r>
              <a:rPr lang="sk-SK" dirty="0" smtClean="0"/>
              <a:t> ...</a:t>
            </a:r>
          </a:p>
          <a:p>
            <a:r>
              <a:rPr lang="sk-SK" b="1" dirty="0" smtClean="0"/>
              <a:t>Protokoly</a:t>
            </a:r>
            <a:r>
              <a:rPr lang="sk-SK" dirty="0" smtClean="0"/>
              <a:t> -   definujú spôsob akým napríklad internetový prehliadač pochopí a zobrazí kód internetovej stránky. </a:t>
            </a:r>
            <a:r>
              <a:rPr lang="sk-SK" dirty="0" err="1" smtClean="0"/>
              <a:t>Firewall</a:t>
            </a:r>
            <a:r>
              <a:rPr lang="sk-SK" dirty="0" smtClean="0"/>
              <a:t> vie obmedziť prístup rôznych protokolov ako sú HTTP(</a:t>
            </a:r>
            <a:r>
              <a:rPr lang="sk-SK" dirty="0" err="1" smtClean="0"/>
              <a:t>Hyper</a:t>
            </a:r>
            <a:r>
              <a:rPr lang="sk-SK" dirty="0" smtClean="0"/>
              <a:t> Text Transfer </a:t>
            </a:r>
            <a:r>
              <a:rPr lang="sk-SK" dirty="0" err="1" smtClean="0"/>
              <a:t>Protocol</a:t>
            </a:r>
            <a:r>
              <a:rPr lang="sk-SK" dirty="0" smtClean="0"/>
              <a:t>), FTP(</a:t>
            </a:r>
            <a:r>
              <a:rPr lang="sk-SK" dirty="0" err="1" smtClean="0"/>
              <a:t>File</a:t>
            </a:r>
            <a:r>
              <a:rPr lang="sk-SK" dirty="0" smtClean="0"/>
              <a:t> Transfer </a:t>
            </a:r>
            <a:r>
              <a:rPr lang="sk-SK" dirty="0" err="1" smtClean="0"/>
              <a:t>Protocol</a:t>
            </a:r>
            <a:r>
              <a:rPr lang="sk-SK" dirty="0" smtClean="0"/>
              <a:t>),SMTP(</a:t>
            </a:r>
            <a:r>
              <a:rPr lang="sk-SK" dirty="0" err="1" smtClean="0"/>
              <a:t>Simple</a:t>
            </a:r>
            <a:r>
              <a:rPr lang="sk-SK" dirty="0" smtClean="0"/>
              <a:t> Mail Transport </a:t>
            </a:r>
            <a:r>
              <a:rPr lang="sk-SK" dirty="0" err="1" smtClean="0"/>
              <a:t>Protocol</a:t>
            </a:r>
            <a:r>
              <a:rPr lang="sk-SK" dirty="0" smtClean="0"/>
              <a:t>) atd.</a:t>
            </a:r>
          </a:p>
          <a:p>
            <a:r>
              <a:rPr lang="sk-SK" b="1" dirty="0" smtClean="0"/>
              <a:t>Porty</a:t>
            </a:r>
            <a:r>
              <a:rPr lang="sk-SK" dirty="0" smtClean="0"/>
              <a:t> - v tomto prípade </a:t>
            </a:r>
            <a:r>
              <a:rPr lang="sk-SK" dirty="0" err="1" smtClean="0"/>
              <a:t>firewal</a:t>
            </a:r>
            <a:r>
              <a:rPr lang="sk-SK" dirty="0" smtClean="0"/>
              <a:t> </a:t>
            </a:r>
            <a:r>
              <a:rPr lang="sk-SK" dirty="0" err="1" smtClean="0"/>
              <a:t>lzablokuje</a:t>
            </a:r>
            <a:r>
              <a:rPr lang="sk-SK" dirty="0" smtClean="0"/>
              <a:t> alebo obmedzí jednotlivé porty serverov (napr. FTP server používa port 21), napomôže ku udržiavaniu prehľadu o dátovom toku, a taktiež uzavrie potenciálne vstupné brány pre preniknutie škodlivého softvéru do systému.</a:t>
            </a:r>
          </a:p>
          <a:p>
            <a:r>
              <a:rPr lang="sk-SK" b="1" dirty="0" smtClean="0"/>
              <a:t>Kľúčové slová –</a:t>
            </a:r>
            <a:r>
              <a:rPr lang="sk-SK" dirty="0" smtClean="0"/>
              <a:t> </a:t>
            </a:r>
            <a:r>
              <a:rPr lang="sk-SK" dirty="0" err="1" smtClean="0"/>
              <a:t>firewall</a:t>
            </a:r>
            <a:r>
              <a:rPr lang="sk-SK" dirty="0" smtClean="0"/>
              <a:t> taktiež dokáže filtrovať dáta na základe špecifikovaných kľúčových slov a fráz, čo taktiež môže napomôcť ku zablokovaniu </a:t>
            </a:r>
            <a:r>
              <a:rPr lang="sk-SK" dirty="0" err="1" smtClean="0"/>
              <a:t>nežiadúcich</a:t>
            </a:r>
            <a:r>
              <a:rPr lang="sk-SK" dirty="0" smtClean="0"/>
              <a:t> dát, ktoré by mohli infikovať systém.</a:t>
            </a:r>
          </a:p>
          <a:p>
            <a:endParaRPr lang="sk-SK"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err="1" smtClean="0"/>
              <a:t>Firewall</a:t>
            </a:r>
            <a:r>
              <a:rPr lang="sk-SK" dirty="0" smtClean="0"/>
              <a:t>  pracuje na úrovni:</a:t>
            </a:r>
            <a:endParaRPr lang="sk-SK" dirty="0"/>
          </a:p>
        </p:txBody>
      </p:sp>
      <p:sp>
        <p:nvSpPr>
          <p:cNvPr id="3" name="Zástupný symbol obsahu 2"/>
          <p:cNvSpPr>
            <a:spLocks noGrp="1"/>
          </p:cNvSpPr>
          <p:nvPr>
            <p:ph idx="1"/>
          </p:nvPr>
        </p:nvSpPr>
        <p:spPr/>
        <p:txBody>
          <a:bodyPr>
            <a:normAutofit fontScale="62500" lnSpcReduction="20000"/>
          </a:bodyPr>
          <a:lstStyle/>
          <a:p>
            <a:r>
              <a:rPr lang="sk-SK" b="1" dirty="0" err="1" smtClean="0"/>
              <a:t>Firewal</a:t>
            </a:r>
            <a:r>
              <a:rPr lang="sk-SK" b="1" dirty="0" smtClean="0"/>
              <a:t> na úrovni pracovnej stanice – </a:t>
            </a:r>
            <a:r>
              <a:rPr lang="sk-SK" dirty="0" smtClean="0"/>
              <a:t>počítača nastavenie vo WIN, nastavenia brány </a:t>
            </a:r>
            <a:r>
              <a:rPr lang="sk-SK" dirty="0" err="1" smtClean="0"/>
              <a:t>firewall</a:t>
            </a:r>
            <a:r>
              <a:rPr lang="sk-SK" dirty="0" smtClean="0"/>
              <a:t> sa </a:t>
            </a:r>
            <a:r>
              <a:rPr lang="sk-SK" dirty="0" err="1" smtClean="0"/>
              <a:t>realizajú</a:t>
            </a:r>
            <a:r>
              <a:rPr lang="sk-SK" dirty="0" smtClean="0"/>
              <a:t> cez ovládacie panely systém zabezpečenia, môžeme povoliť, ktoré programy môžu komunikovať cez bránu </a:t>
            </a:r>
            <a:r>
              <a:rPr lang="sk-SK" dirty="0" err="1" smtClean="0"/>
              <a:t>firewall</a:t>
            </a:r>
            <a:r>
              <a:rPr lang="sk-SK" dirty="0" smtClean="0"/>
              <a:t>, zapnúť vypnúť bránu </a:t>
            </a:r>
            <a:r>
              <a:rPr lang="sk-SK" dirty="0" err="1" smtClean="0"/>
              <a:t>firewall</a:t>
            </a:r>
            <a:r>
              <a:rPr lang="sk-SK" dirty="0" smtClean="0"/>
              <a:t>,</a:t>
            </a:r>
          </a:p>
          <a:p>
            <a:r>
              <a:rPr lang="sk-SK" b="1" dirty="0" smtClean="0"/>
              <a:t>Na úrovni siete </a:t>
            </a:r>
            <a:r>
              <a:rPr lang="sk-SK" dirty="0" smtClean="0"/>
              <a:t>– vyhradený jediný počítač, na ktorom beží príslušný program. Aby mohol byť FW účinný, musí všetka komunikácia z/do siete prebiehať cez neho. Tento počítač teda býva buď stotožnený s počítačom, zabezpečujúcim pripojenie siete k Internetu (</a:t>
            </a:r>
            <a:r>
              <a:rPr lang="sk-SK" dirty="0" err="1" smtClean="0"/>
              <a:t>router</a:t>
            </a:r>
            <a:r>
              <a:rPr lang="sk-SK" dirty="0" smtClean="0"/>
              <a:t>, </a:t>
            </a:r>
            <a:r>
              <a:rPr lang="sk-SK" dirty="0" err="1" smtClean="0"/>
              <a:t>gateway</a:t>
            </a:r>
            <a:r>
              <a:rPr lang="sk-SK" dirty="0" smtClean="0"/>
              <a:t>), alebo je umiestnený fyzicky tak, že všetka komunikácia musí byť smerovaná cez neho. Je aj tretie možné riešenie -–FW sa nachádza </a:t>
            </a:r>
            <a:r>
              <a:rPr lang="sk-SK" dirty="0" err="1" smtClean="0"/>
              <a:t>topologicky</a:t>
            </a:r>
            <a:r>
              <a:rPr lang="sk-SK" dirty="0" smtClean="0"/>
              <a:t> vnútri siete a komunikácia je z </a:t>
            </a:r>
            <a:r>
              <a:rPr lang="sk-SK" dirty="0" err="1" smtClean="0"/>
              <a:t>routera</a:t>
            </a:r>
            <a:r>
              <a:rPr lang="sk-SK" dirty="0" smtClean="0"/>
              <a:t> smerovaná najskôr na počítač s </a:t>
            </a:r>
            <a:r>
              <a:rPr lang="sk-SK" dirty="0" err="1" smtClean="0"/>
              <a:t>FWallom</a:t>
            </a:r>
            <a:r>
              <a:rPr lang="sk-SK" dirty="0" smtClean="0"/>
              <a:t> a </a:t>
            </a:r>
            <a:r>
              <a:rPr lang="sk-SK" dirty="0" err="1" smtClean="0"/>
              <a:t>teprv</a:t>
            </a:r>
            <a:r>
              <a:rPr lang="sk-SK" dirty="0" smtClean="0"/>
              <a:t> odtiaľ do siete. Posledné uvedené riešenie je však najmenej spoľahlivé a</a:t>
            </a:r>
          </a:p>
          <a:p>
            <a:r>
              <a:rPr lang="sk-SK" dirty="0" smtClean="0"/>
              <a:t>v praxi neobvyklé. V súčasnosti sa bežne využívajú HW </a:t>
            </a:r>
            <a:r>
              <a:rPr lang="sk-SK" dirty="0" err="1" smtClean="0"/>
              <a:t>firewally</a:t>
            </a:r>
            <a:r>
              <a:rPr lang="sk-SK" dirty="0" smtClean="0"/>
              <a:t>, čo sú vlastne jednoúčelové počítače, ktoré sa zapájajú do siete medzi</a:t>
            </a:r>
          </a:p>
          <a:p>
            <a:r>
              <a:rPr lang="sk-SK" dirty="0" err="1" smtClean="0"/>
              <a:t>router</a:t>
            </a:r>
            <a:r>
              <a:rPr lang="sk-SK" dirty="0" smtClean="0"/>
              <a:t> a sieť a možnosťou nakonfigurovať bezpečnostné pravidlá podľa želania zákazníka. Tieto zariadenia sa nedajú používať na žiadne iné účely.</a:t>
            </a:r>
          </a:p>
          <a:p>
            <a:endParaRPr lang="sk-SK"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Programy pracujúce ako </a:t>
            </a:r>
            <a:r>
              <a:rPr lang="sk-SK" dirty="0" err="1" smtClean="0"/>
              <a:t>firewall</a:t>
            </a:r>
            <a:endParaRPr lang="sk-SK" dirty="0"/>
          </a:p>
        </p:txBody>
      </p:sp>
      <p:sp>
        <p:nvSpPr>
          <p:cNvPr id="3" name="Zástupný symbol obsahu 2"/>
          <p:cNvSpPr>
            <a:spLocks noGrp="1"/>
          </p:cNvSpPr>
          <p:nvPr>
            <p:ph idx="1"/>
          </p:nvPr>
        </p:nvSpPr>
        <p:spPr/>
        <p:txBody>
          <a:bodyPr>
            <a:normAutofit fontScale="85000" lnSpcReduction="20000"/>
          </a:bodyPr>
          <a:lstStyle/>
          <a:p>
            <a:r>
              <a:rPr lang="sk-SK" b="1" dirty="0" err="1" smtClean="0"/>
              <a:t>Firewall</a:t>
            </a:r>
            <a:r>
              <a:rPr lang="sk-SK" b="1" dirty="0" smtClean="0"/>
              <a:t> </a:t>
            </a:r>
            <a:r>
              <a:rPr lang="sk-SK" b="1" dirty="0" err="1" smtClean="0"/>
              <a:t>Titanium</a:t>
            </a:r>
            <a:r>
              <a:rPr lang="sk-SK" b="1" dirty="0" smtClean="0"/>
              <a:t> 2006 filtruje pripojenia, ktoré prichádzajú do a odchádzajú z vášho počítača, keď sa pripája do Internetu alebo inej siete počítačov a akceptuje len bezpečné pripojenia. Prax</a:t>
            </a:r>
          </a:p>
          <a:p>
            <a:r>
              <a:rPr lang="cs-CZ" dirty="0" smtClean="0"/>
              <a:t>vždy, </a:t>
            </a:r>
            <a:r>
              <a:rPr lang="cs-CZ" dirty="0" err="1" smtClean="0"/>
              <a:t>keď</a:t>
            </a:r>
            <a:r>
              <a:rPr lang="cs-CZ" dirty="0" smtClean="0"/>
              <a:t> </a:t>
            </a:r>
            <a:r>
              <a:rPr lang="cs-CZ" dirty="0" err="1" smtClean="0"/>
              <a:t>sa</a:t>
            </a:r>
            <a:r>
              <a:rPr lang="cs-CZ" dirty="0" smtClean="0"/>
              <a:t> program snaží o </a:t>
            </a:r>
            <a:r>
              <a:rPr lang="cs-CZ" dirty="0" err="1" smtClean="0"/>
              <a:t>pripojenie</a:t>
            </a:r>
            <a:r>
              <a:rPr lang="cs-CZ" dirty="0" smtClean="0"/>
              <a:t> do Internetu, </a:t>
            </a:r>
            <a:r>
              <a:rPr lang="cs-CZ" dirty="0" err="1" smtClean="0"/>
              <a:t>Titanium</a:t>
            </a:r>
            <a:r>
              <a:rPr lang="cs-CZ" dirty="0" smtClean="0"/>
              <a:t> 2006 </a:t>
            </a:r>
            <a:r>
              <a:rPr lang="cs-CZ" dirty="0" err="1" smtClean="0"/>
              <a:t>sa</a:t>
            </a:r>
            <a:r>
              <a:rPr lang="cs-CZ" dirty="0" smtClean="0"/>
              <a:t> </a:t>
            </a:r>
            <a:r>
              <a:rPr lang="cs-CZ" dirty="0" err="1" smtClean="0"/>
              <a:t>spýta</a:t>
            </a:r>
            <a:r>
              <a:rPr lang="cs-CZ" dirty="0" smtClean="0"/>
              <a:t> </a:t>
            </a:r>
            <a:r>
              <a:rPr lang="cs-CZ" dirty="0" err="1" smtClean="0"/>
              <a:t>prostredníctvom</a:t>
            </a:r>
            <a:r>
              <a:rPr lang="cs-CZ" dirty="0" smtClean="0"/>
              <a:t> pop-</a:t>
            </a:r>
            <a:r>
              <a:rPr lang="cs-CZ" dirty="0" err="1" smtClean="0"/>
              <a:t>up</a:t>
            </a:r>
            <a:r>
              <a:rPr lang="cs-CZ" dirty="0" smtClean="0"/>
              <a:t> </a:t>
            </a:r>
            <a:r>
              <a:rPr lang="cs-CZ" dirty="0" err="1" smtClean="0"/>
              <a:t>varovania</a:t>
            </a:r>
            <a:r>
              <a:rPr lang="cs-CZ" dirty="0" smtClean="0"/>
              <a:t>, či chcete </a:t>
            </a:r>
            <a:r>
              <a:rPr lang="cs-CZ" dirty="0" err="1" smtClean="0"/>
              <a:t>povoliť</a:t>
            </a:r>
            <a:r>
              <a:rPr lang="cs-CZ" dirty="0" smtClean="0"/>
              <a:t> </a:t>
            </a:r>
            <a:r>
              <a:rPr lang="cs-CZ" dirty="0" err="1" smtClean="0"/>
              <a:t>pripojenie</a:t>
            </a:r>
            <a:r>
              <a:rPr lang="cs-CZ" dirty="0" smtClean="0"/>
              <a:t>. To </a:t>
            </a:r>
            <a:r>
              <a:rPr lang="cs-CZ" dirty="0" err="1" smtClean="0"/>
              <a:t>isté</a:t>
            </a:r>
            <a:r>
              <a:rPr lang="cs-CZ" dirty="0" smtClean="0"/>
              <a:t> </a:t>
            </a:r>
            <a:r>
              <a:rPr lang="cs-CZ" dirty="0" err="1" smtClean="0"/>
              <a:t>sa</a:t>
            </a:r>
            <a:r>
              <a:rPr lang="cs-CZ" dirty="0" smtClean="0"/>
              <a:t> stane, </a:t>
            </a:r>
            <a:r>
              <a:rPr lang="cs-CZ" dirty="0" err="1" smtClean="0"/>
              <a:t>keď</a:t>
            </a:r>
            <a:r>
              <a:rPr lang="cs-CZ" dirty="0" smtClean="0"/>
              <a:t> </a:t>
            </a:r>
            <a:r>
              <a:rPr lang="cs-CZ" dirty="0" err="1" smtClean="0"/>
              <a:t>sa</a:t>
            </a:r>
            <a:r>
              <a:rPr lang="cs-CZ" dirty="0" smtClean="0"/>
              <a:t> program </a:t>
            </a:r>
            <a:r>
              <a:rPr lang="cs-CZ" dirty="0" err="1" smtClean="0"/>
              <a:t>alebo</a:t>
            </a:r>
            <a:r>
              <a:rPr lang="cs-CZ" dirty="0" smtClean="0"/>
              <a:t> </a:t>
            </a:r>
            <a:r>
              <a:rPr lang="cs-CZ" dirty="0" err="1" smtClean="0"/>
              <a:t>používateľ</a:t>
            </a:r>
            <a:r>
              <a:rPr lang="cs-CZ" dirty="0" smtClean="0"/>
              <a:t> bude </a:t>
            </a:r>
            <a:r>
              <a:rPr lang="cs-CZ" dirty="0" err="1" smtClean="0"/>
              <a:t>pokúšať</a:t>
            </a:r>
            <a:r>
              <a:rPr lang="cs-CZ" dirty="0" smtClean="0"/>
              <a:t> </a:t>
            </a:r>
            <a:r>
              <a:rPr lang="cs-CZ" dirty="0" err="1" smtClean="0"/>
              <a:t>pripojiť</a:t>
            </a:r>
            <a:r>
              <a:rPr lang="cs-CZ" dirty="0" smtClean="0"/>
              <a:t> k </a:t>
            </a:r>
            <a:r>
              <a:rPr lang="cs-CZ" dirty="0" err="1" smtClean="0"/>
              <a:t>vášmu</a:t>
            </a:r>
            <a:r>
              <a:rPr lang="cs-CZ" dirty="0" smtClean="0"/>
              <a:t> </a:t>
            </a:r>
            <a:r>
              <a:rPr lang="cs-CZ" dirty="0" err="1" smtClean="0"/>
              <a:t>počítaču</a:t>
            </a:r>
            <a:r>
              <a:rPr lang="cs-CZ" dirty="0" smtClean="0"/>
              <a:t> zvonku. Po určení povolení teda </a:t>
            </a:r>
            <a:r>
              <a:rPr lang="cs-CZ" dirty="0" err="1" smtClean="0"/>
              <a:t>získate</a:t>
            </a:r>
            <a:r>
              <a:rPr lang="cs-CZ" dirty="0" smtClean="0"/>
              <a:t> kontrolu nad </a:t>
            </a:r>
            <a:r>
              <a:rPr lang="cs-CZ" dirty="0" err="1" smtClean="0"/>
              <a:t>pripojeniami</a:t>
            </a:r>
            <a:r>
              <a:rPr lang="cs-CZ" dirty="0" smtClean="0"/>
              <a:t>, </a:t>
            </a:r>
            <a:r>
              <a:rPr lang="cs-CZ" dirty="0" err="1" smtClean="0"/>
              <a:t>ktoré</a:t>
            </a:r>
            <a:r>
              <a:rPr lang="cs-CZ" dirty="0" smtClean="0"/>
              <a:t> </a:t>
            </a:r>
            <a:r>
              <a:rPr lang="cs-CZ" dirty="0" err="1" smtClean="0"/>
              <a:t>smerujú</a:t>
            </a:r>
            <a:r>
              <a:rPr lang="cs-CZ" dirty="0" smtClean="0"/>
              <a:t> z a do </a:t>
            </a:r>
            <a:r>
              <a:rPr lang="cs-CZ" dirty="0" err="1" smtClean="0"/>
              <a:t>vášho</a:t>
            </a:r>
            <a:r>
              <a:rPr lang="cs-CZ" dirty="0" smtClean="0"/>
              <a:t> </a:t>
            </a:r>
            <a:r>
              <a:rPr lang="cs-CZ" dirty="0" err="1" smtClean="0"/>
              <a:t>počítača</a:t>
            </a:r>
            <a:r>
              <a:rPr lang="cs-CZ" dirty="0" smtClean="0"/>
              <a:t>. </a:t>
            </a:r>
            <a:endParaRPr lang="sk-SK" dirty="0" smtClean="0"/>
          </a:p>
          <a:p>
            <a:r>
              <a:rPr lang="sk-SK" dirty="0" smtClean="0"/>
              <a:t> Tiny </a:t>
            </a:r>
            <a:r>
              <a:rPr lang="sk-SK" dirty="0" err="1" smtClean="0"/>
              <a:t>Personal</a:t>
            </a:r>
            <a:r>
              <a:rPr lang="sk-SK" dirty="0" smtClean="0"/>
              <a:t> </a:t>
            </a:r>
            <a:r>
              <a:rPr lang="sk-SK" dirty="0" err="1" smtClean="0"/>
              <a:t>Firewall</a:t>
            </a:r>
            <a:r>
              <a:rPr lang="sk-SK" dirty="0" smtClean="0"/>
              <a:t>, </a:t>
            </a:r>
            <a:r>
              <a:rPr lang="sk-SK" dirty="0" err="1" smtClean="0"/>
              <a:t>Zone</a:t>
            </a:r>
            <a:r>
              <a:rPr lang="sk-SK" dirty="0" smtClean="0"/>
              <a:t> Alarm, </a:t>
            </a:r>
            <a:r>
              <a:rPr lang="sk-SK" dirty="0" err="1" smtClean="0"/>
              <a:t>Comodo</a:t>
            </a:r>
            <a:r>
              <a:rPr lang="sk-SK" dirty="0" smtClean="0"/>
              <a:t>  Alarm</a:t>
            </a:r>
          </a:p>
          <a:p>
            <a:endParaRPr lang="sk-SK"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Algoritmus</a:t>
            </a:r>
            <a:endParaRPr lang="sk-SK" dirty="0"/>
          </a:p>
        </p:txBody>
      </p:sp>
      <p:sp>
        <p:nvSpPr>
          <p:cNvPr id="3" name="Zástupný symbol obsahu 2"/>
          <p:cNvSpPr>
            <a:spLocks noGrp="1"/>
          </p:cNvSpPr>
          <p:nvPr>
            <p:ph idx="1"/>
          </p:nvPr>
        </p:nvSpPr>
        <p:spPr/>
        <p:txBody>
          <a:bodyPr/>
          <a:lstStyle/>
          <a:p>
            <a:r>
              <a:rPr lang="sk-SK" b="1" dirty="0" smtClean="0"/>
              <a:t>Algoritmus: </a:t>
            </a:r>
            <a:r>
              <a:rPr lang="sk-SK" dirty="0" smtClean="0"/>
              <a:t>Algoritmus je postup, ktorého realizáciou získame zo zadaných vstupných údajov po konečnom počte činností v konečnom čase správne výsledky. </a:t>
            </a:r>
          </a:p>
          <a:p>
            <a:endParaRPr lang="sk-SK"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Vlastnosti algoritmov</a:t>
            </a:r>
            <a:endParaRPr lang="sk-SK" dirty="0"/>
          </a:p>
        </p:txBody>
      </p:sp>
      <p:sp>
        <p:nvSpPr>
          <p:cNvPr id="3" name="Zástupný symbol obsahu 2"/>
          <p:cNvSpPr>
            <a:spLocks noGrp="1"/>
          </p:cNvSpPr>
          <p:nvPr>
            <p:ph idx="1"/>
          </p:nvPr>
        </p:nvSpPr>
        <p:spPr/>
        <p:txBody>
          <a:bodyPr>
            <a:normAutofit fontScale="77500" lnSpcReduction="20000"/>
          </a:bodyPr>
          <a:lstStyle/>
          <a:p>
            <a:r>
              <a:rPr lang="sk-SK" dirty="0" smtClean="0"/>
              <a:t>1</a:t>
            </a:r>
            <a:r>
              <a:rPr lang="sk-SK" b="1" dirty="0" smtClean="0"/>
              <a:t>. Elementárnosť </a:t>
            </a:r>
            <a:r>
              <a:rPr lang="sk-SK" dirty="0" smtClean="0"/>
              <a:t>– algoritmus sa skladá z elementárneho počtu krokov</a:t>
            </a:r>
            <a:br>
              <a:rPr lang="sk-SK" dirty="0" smtClean="0"/>
            </a:br>
            <a:r>
              <a:rPr lang="sk-SK" dirty="0" smtClean="0"/>
              <a:t>2.</a:t>
            </a:r>
            <a:r>
              <a:rPr lang="sk-SK" b="1" dirty="0" smtClean="0"/>
              <a:t> Determinovanosť </a:t>
            </a:r>
            <a:r>
              <a:rPr lang="sk-SK" dirty="0" smtClean="0"/>
              <a:t>– po každom kroku vieme jednoznačne povedať, či algoritmus skončil, alebo nie. Je to proces, ktorý môže byť kedykoľvek a kýmkoľvek opakovaný s rovnakým výsledkom.</a:t>
            </a:r>
            <a:br>
              <a:rPr lang="sk-SK" dirty="0" smtClean="0"/>
            </a:br>
            <a:r>
              <a:rPr lang="sk-SK" dirty="0" smtClean="0"/>
              <a:t>3. </a:t>
            </a:r>
            <a:r>
              <a:rPr lang="sk-SK" b="1" dirty="0" smtClean="0"/>
              <a:t>Konečnosť</a:t>
            </a:r>
            <a:r>
              <a:rPr lang="sk-SK" dirty="0" smtClean="0"/>
              <a:t> – vykonávanie procesu opísaného algoritmom skončí po konečnom počte krokov</a:t>
            </a:r>
            <a:br>
              <a:rPr lang="sk-SK" dirty="0" smtClean="0"/>
            </a:br>
            <a:r>
              <a:rPr lang="sk-SK" dirty="0" smtClean="0"/>
              <a:t>4. </a:t>
            </a:r>
            <a:r>
              <a:rPr lang="sk-SK" b="1" dirty="0" smtClean="0"/>
              <a:t>Rezultatívnosť</a:t>
            </a:r>
            <a:r>
              <a:rPr lang="sk-SK" dirty="0" smtClean="0"/>
              <a:t> –postup vedie po konečnom počte krokov k vyriešeniu úlohy (</a:t>
            </a:r>
            <a:r>
              <a:rPr lang="sk-SK" dirty="0" err="1" smtClean="0"/>
              <a:t>result</a:t>
            </a:r>
            <a:r>
              <a:rPr lang="sk-SK" dirty="0" smtClean="0"/>
              <a:t> - výsledok)</a:t>
            </a:r>
            <a:br>
              <a:rPr lang="sk-SK" dirty="0" smtClean="0"/>
            </a:br>
            <a:r>
              <a:rPr lang="sk-SK" dirty="0" smtClean="0"/>
              <a:t>5.</a:t>
            </a:r>
            <a:r>
              <a:rPr lang="sk-SK" b="1" dirty="0" smtClean="0"/>
              <a:t>Hromadnosť </a:t>
            </a:r>
            <a:r>
              <a:rPr lang="sk-SK" dirty="0" smtClean="0"/>
              <a:t>– algoritmus je možné použiť na riešenie problémov toho istého typu</a:t>
            </a:r>
            <a:br>
              <a:rPr lang="sk-SK" dirty="0" smtClean="0"/>
            </a:br>
            <a:r>
              <a:rPr lang="sk-SK" dirty="0" smtClean="0"/>
              <a:t>6.</a:t>
            </a:r>
            <a:r>
              <a:rPr lang="sk-SK" b="1" dirty="0" smtClean="0"/>
              <a:t> Efektívnosť </a:t>
            </a:r>
            <a:r>
              <a:rPr lang="sk-SK" dirty="0" smtClean="0"/>
              <a:t>– algoritmus má zabezpečiť riešenie problému, v čo najkratšom čase</a:t>
            </a:r>
          </a:p>
          <a:p>
            <a:endParaRPr lang="sk-SK"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Zápis algoritmu</a:t>
            </a:r>
            <a:endParaRPr lang="sk-SK" dirty="0"/>
          </a:p>
        </p:txBody>
      </p:sp>
      <p:sp>
        <p:nvSpPr>
          <p:cNvPr id="3" name="Zástupný symbol obsahu 2"/>
          <p:cNvSpPr>
            <a:spLocks noGrp="1"/>
          </p:cNvSpPr>
          <p:nvPr>
            <p:ph idx="1"/>
          </p:nvPr>
        </p:nvSpPr>
        <p:spPr/>
        <p:txBody>
          <a:bodyPr/>
          <a:lstStyle/>
          <a:p>
            <a:r>
              <a:rPr lang="cs-CZ" i="1" u="sng" dirty="0" smtClean="0"/>
              <a:t>Zápis algoritmu</a:t>
            </a:r>
            <a:r>
              <a:rPr lang="cs-CZ" dirty="0" smtClean="0"/>
              <a:t>: </a:t>
            </a:r>
          </a:p>
          <a:p>
            <a:r>
              <a:rPr lang="cs-CZ" dirty="0" smtClean="0"/>
              <a:t>Slovný zápis - slovný popis návodu </a:t>
            </a:r>
            <a:r>
              <a:rPr lang="cs-CZ" dirty="0" err="1" smtClean="0"/>
              <a:t>riešenia</a:t>
            </a:r>
            <a:r>
              <a:rPr lang="cs-CZ" dirty="0" smtClean="0"/>
              <a:t> daného problému,</a:t>
            </a:r>
          </a:p>
          <a:p>
            <a:r>
              <a:rPr lang="cs-CZ" dirty="0" smtClean="0"/>
              <a:t> </a:t>
            </a:r>
            <a:r>
              <a:rPr lang="cs-CZ" dirty="0" err="1" smtClean="0"/>
              <a:t>Štruktúrne</a:t>
            </a:r>
            <a:r>
              <a:rPr lang="cs-CZ" dirty="0" smtClean="0"/>
              <a:t> diagramy,</a:t>
            </a:r>
          </a:p>
          <a:p>
            <a:r>
              <a:rPr lang="cs-CZ" dirty="0" smtClean="0"/>
              <a:t>Vývojové diagramy,</a:t>
            </a:r>
          </a:p>
          <a:p>
            <a:r>
              <a:rPr lang="cs-CZ" dirty="0" smtClean="0"/>
              <a:t>Zápis algoritmu v programovacím jazyku (</a:t>
            </a:r>
            <a:r>
              <a:rPr lang="cs-CZ" dirty="0" err="1" smtClean="0"/>
              <a:t>napr</a:t>
            </a:r>
            <a:r>
              <a:rPr lang="cs-CZ" dirty="0" smtClean="0"/>
              <a:t>. Pascal),</a:t>
            </a:r>
            <a:endParaRPr lang="sk-SK" dirty="0" smtClean="0"/>
          </a:p>
          <a:p>
            <a:endParaRPr lang="sk-SK"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endParaRPr lang="sk-SK"/>
          </a:p>
        </p:txBody>
      </p:sp>
      <p:pic>
        <p:nvPicPr>
          <p:cNvPr id="1026" name="Picture 2" descr="Výsledok vyhľadávania obrázkov pre dopyt vývojový diagram na výmenu dvoch čísel"/>
          <p:cNvPicPr>
            <a:picLocks noChangeAspect="1" noChangeArrowheads="1"/>
          </p:cNvPicPr>
          <p:nvPr/>
        </p:nvPicPr>
        <p:blipFill>
          <a:blip r:embed="rId2" r:link="rId3"/>
          <a:srcRect/>
          <a:stretch>
            <a:fillRect/>
          </a:stretch>
        </p:blipFill>
        <p:spPr bwMode="auto">
          <a:xfrm>
            <a:off x="714348" y="2428868"/>
            <a:ext cx="3429000" cy="1336675"/>
          </a:xfrm>
          <a:prstGeom prst="rect">
            <a:avLst/>
          </a:prstGeom>
          <a:noFill/>
          <a:ln w="9525">
            <a:noFill/>
            <a:miter lim="800000"/>
            <a:headEnd/>
            <a:tailEnd/>
          </a:ln>
        </p:spPr>
      </p:pic>
      <p:pic>
        <p:nvPicPr>
          <p:cNvPr id="1027" name="Picture 3" descr="Výsledok vyhľadávania obrázkov pre dopyt značky pre vývojové diagramy"/>
          <p:cNvPicPr>
            <a:picLocks noChangeAspect="1" noChangeArrowheads="1"/>
          </p:cNvPicPr>
          <p:nvPr/>
        </p:nvPicPr>
        <p:blipFill>
          <a:blip r:embed="rId4" r:link="rId5"/>
          <a:srcRect/>
          <a:stretch>
            <a:fillRect/>
          </a:stretch>
        </p:blipFill>
        <p:spPr bwMode="auto">
          <a:xfrm>
            <a:off x="4857752" y="2071678"/>
            <a:ext cx="3244850" cy="19970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Pravidelná údržba počítača</a:t>
            </a:r>
            <a:endParaRPr lang="sk-SK" dirty="0"/>
          </a:p>
        </p:txBody>
      </p:sp>
      <p:sp>
        <p:nvSpPr>
          <p:cNvPr id="3" name="Zástupný symbol obsahu 2"/>
          <p:cNvSpPr>
            <a:spLocks noGrp="1"/>
          </p:cNvSpPr>
          <p:nvPr>
            <p:ph idx="1"/>
          </p:nvPr>
        </p:nvSpPr>
        <p:spPr/>
        <p:txBody>
          <a:bodyPr>
            <a:normAutofit fontScale="70000" lnSpcReduction="20000"/>
          </a:bodyPr>
          <a:lstStyle/>
          <a:p>
            <a:r>
              <a:rPr lang="sk-SK" dirty="0"/>
              <a:t>. </a:t>
            </a:r>
            <a:r>
              <a:rPr lang="sk-SK" b="1" dirty="0"/>
              <a:t>Pravidelnou údržbou a čistením</a:t>
            </a:r>
            <a:r>
              <a:rPr lang="sk-SK" dirty="0"/>
              <a:t>  zariadení  sa predíde prípadným väčším  komplikáciám s hardvérom a </a:t>
            </a:r>
            <a:r>
              <a:rPr lang="sk-SK" b="1" dirty="0"/>
              <a:t>predĺži sa </a:t>
            </a:r>
            <a:r>
              <a:rPr lang="sk-SK" dirty="0"/>
              <a:t> tým </a:t>
            </a:r>
            <a:r>
              <a:rPr lang="sk-SK" b="1" dirty="0"/>
              <a:t>ich </a:t>
            </a:r>
            <a:r>
              <a:rPr lang="sk-SK" b="1" dirty="0" smtClean="0"/>
              <a:t>životnosť:</a:t>
            </a:r>
            <a:endParaRPr lang="sk-SK" dirty="0"/>
          </a:p>
          <a:p>
            <a:r>
              <a:rPr lang="sk-SK" b="1" i="1" dirty="0"/>
              <a:t>V rámci zabezpečenia údržby sa preveruje funkčnosť  počítača, jeho rýchlosť, bežiace programy, zhodnocuje sa  vyťaženosť diskov, procesora, pamäte, skontroluje sa účinnosť antivírového programu a následne navrhnú zmeny pre zlepšenie výkonu  počítača,</a:t>
            </a:r>
          </a:p>
          <a:p>
            <a:r>
              <a:rPr lang="sk-SK" dirty="0"/>
              <a:t> </a:t>
            </a:r>
            <a:r>
              <a:rPr lang="sk-SK" dirty="0" err="1"/>
              <a:t>upgrade</a:t>
            </a:r>
            <a:r>
              <a:rPr lang="sk-SK" dirty="0"/>
              <a:t> hardvéru ako aj softvéru, rozdelenie  disku, nainštalovanie </a:t>
            </a:r>
            <a:r>
              <a:rPr lang="sk-SK" dirty="0" smtClean="0"/>
              <a:t> </a:t>
            </a:r>
            <a:r>
              <a:rPr lang="sk-SK" dirty="0"/>
              <a:t>preinštalovanie OS , ovládačov a na záver kompletne doladiť nastavenia  operačného </a:t>
            </a:r>
          </a:p>
          <a:p>
            <a:r>
              <a:rPr lang="sk-SK" dirty="0"/>
              <a:t>Počítač môže nesprávne fungovať aj z dôvodu vírusov, </a:t>
            </a:r>
            <a:r>
              <a:rPr lang="sk-SK" dirty="0" err="1"/>
              <a:t>trojanov</a:t>
            </a:r>
            <a:r>
              <a:rPr lang="sk-SK" dirty="0"/>
              <a:t> či iných škodlivých programov, ktoré môžu výrazne narušiť chod  počítača. Z tohto dôvodu je v záujme ochrany citlivých dát potrebné mať v počítači nainštalovaný kvalitný antivírusový program. </a:t>
            </a:r>
          </a:p>
          <a:p>
            <a:endParaRPr lang="sk-SK"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Údržba aktívna</a:t>
            </a:r>
            <a:endParaRPr lang="sk-SK" b="1" dirty="0"/>
          </a:p>
        </p:txBody>
      </p:sp>
      <p:sp>
        <p:nvSpPr>
          <p:cNvPr id="3" name="Zástupný symbol obsahu 2"/>
          <p:cNvSpPr>
            <a:spLocks noGrp="1"/>
          </p:cNvSpPr>
          <p:nvPr>
            <p:ph idx="1"/>
          </p:nvPr>
        </p:nvSpPr>
        <p:spPr/>
        <p:txBody>
          <a:bodyPr>
            <a:normAutofit fontScale="92500" lnSpcReduction="10000"/>
          </a:bodyPr>
          <a:lstStyle/>
          <a:p>
            <a:r>
              <a:rPr lang="sk-SK" dirty="0" smtClean="0"/>
              <a:t>sa </a:t>
            </a:r>
            <a:r>
              <a:rPr lang="sk-SK" dirty="0"/>
              <a:t>zameriava predovšetkým  na odstraňovanie prachu a iných nečistôt(problém </a:t>
            </a:r>
            <a:r>
              <a:rPr lang="sk-SK" dirty="0" smtClean="0"/>
              <a:t>chladenie </a:t>
            </a:r>
            <a:r>
              <a:rPr lang="sk-SK" dirty="0"/>
              <a:t>a </a:t>
            </a:r>
            <a:r>
              <a:rPr lang="sk-SK" dirty="0" smtClean="0"/>
              <a:t>elektrické </a:t>
            </a:r>
            <a:r>
              <a:rPr lang="sk-SK" dirty="0"/>
              <a:t>skraty. čistenie vnútra je najzákladnejší spôsob ochrany- štetec, vysávač, stlačený tlak vzduchu), </a:t>
            </a:r>
            <a:endParaRPr lang="sk-SK" dirty="0" smtClean="0"/>
          </a:p>
          <a:p>
            <a:r>
              <a:rPr lang="sk-SK" dirty="0" smtClean="0"/>
              <a:t>najohrozenejšie </a:t>
            </a:r>
            <a:r>
              <a:rPr lang="sk-SK" dirty="0"/>
              <a:t>FDD, CD mechanika, DVD mechanika, ventilátor, zdroja, chladič  zdroja, grafickej karty, procesora, čistenie monitora, čistenie klávesnice – špeciálny roztoky na báze alkoholu.</a:t>
            </a:r>
          </a:p>
          <a:p>
            <a:endParaRPr lang="sk-SK"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Údržba pasívna</a:t>
            </a:r>
            <a:endParaRPr lang="sk-SK" dirty="0"/>
          </a:p>
        </p:txBody>
      </p:sp>
      <p:sp>
        <p:nvSpPr>
          <p:cNvPr id="3" name="Zástupný symbol obsahu 2"/>
          <p:cNvSpPr>
            <a:spLocks noGrp="1"/>
          </p:cNvSpPr>
          <p:nvPr>
            <p:ph idx="1"/>
          </p:nvPr>
        </p:nvSpPr>
        <p:spPr/>
        <p:txBody>
          <a:bodyPr/>
          <a:lstStyle/>
          <a:p>
            <a:r>
              <a:rPr lang="sk-SK" dirty="0" smtClean="0"/>
              <a:t>umiestnenie počítača do </a:t>
            </a:r>
            <a:r>
              <a:rPr lang="sk-SK" dirty="0"/>
              <a:t>menej prašného </a:t>
            </a:r>
            <a:r>
              <a:rPr lang="sk-SK" dirty="0" smtClean="0"/>
              <a:t>prostredia,</a:t>
            </a:r>
          </a:p>
          <a:p>
            <a:r>
              <a:rPr lang="sk-SK" dirty="0" smtClean="0"/>
              <a:t>miestnosť </a:t>
            </a:r>
            <a:r>
              <a:rPr lang="sk-SK" dirty="0"/>
              <a:t>so stabilnou teplotou, nechať </a:t>
            </a:r>
            <a:r>
              <a:rPr lang="sk-SK" dirty="0" smtClean="0"/>
              <a:t>zapnutý </a:t>
            </a:r>
            <a:r>
              <a:rPr lang="sk-SK" dirty="0"/>
              <a:t>po celý čas práce</a:t>
            </a:r>
            <a:r>
              <a:rPr lang="sk-SK" dirty="0" smtClean="0"/>
              <a:t>,</a:t>
            </a:r>
          </a:p>
          <a:p>
            <a:r>
              <a:rPr lang="sk-SK" dirty="0" smtClean="0"/>
              <a:t> </a:t>
            </a:r>
            <a:r>
              <a:rPr lang="sk-SK" dirty="0" err="1"/>
              <a:t>pc</a:t>
            </a:r>
            <a:r>
              <a:rPr lang="sk-SK" dirty="0"/>
              <a:t> napojený na samostatný elektrický rozvod s ochranou, nemali by sa používať príliš dlhé predlžovacie šnúry a v blízkosti by sa nemali používať žiadne iné zdroje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Všeobecné zásady údržby</a:t>
            </a:r>
            <a:endParaRPr lang="sk-SK" dirty="0"/>
          </a:p>
        </p:txBody>
      </p:sp>
      <p:sp>
        <p:nvSpPr>
          <p:cNvPr id="3" name="Zástupný symbol obsahu 2"/>
          <p:cNvSpPr>
            <a:spLocks noGrp="1"/>
          </p:cNvSpPr>
          <p:nvPr>
            <p:ph idx="1"/>
          </p:nvPr>
        </p:nvSpPr>
        <p:spPr/>
        <p:txBody>
          <a:bodyPr>
            <a:normAutofit fontScale="62500" lnSpcReduction="20000"/>
          </a:bodyPr>
          <a:lstStyle/>
          <a:p>
            <a:r>
              <a:rPr lang="sk-SK" dirty="0" smtClean="0"/>
              <a:t>Dôsledné </a:t>
            </a:r>
            <a:r>
              <a:rPr lang="sk-SK" dirty="0"/>
              <a:t>dodržiavanie zásad bezpečnosti pri práci na elektrických zariadeniach – </a:t>
            </a:r>
            <a:r>
              <a:rPr lang="sk-SK" dirty="0" smtClean="0"/>
              <a:t>STN</a:t>
            </a:r>
            <a:br>
              <a:rPr lang="sk-SK" dirty="0" smtClean="0"/>
            </a:br>
            <a:endParaRPr lang="sk-SK" dirty="0"/>
          </a:p>
          <a:p>
            <a:r>
              <a:rPr lang="sk-SK" dirty="0" smtClean="0"/>
              <a:t>Dodržiavanie </a:t>
            </a:r>
            <a:r>
              <a:rPr lang="sk-SK" dirty="0"/>
              <a:t>zásad polovodičovej </a:t>
            </a:r>
            <a:r>
              <a:rPr lang="sk-SK" dirty="0" smtClean="0"/>
              <a:t>hygieny </a:t>
            </a:r>
            <a:r>
              <a:rPr lang="sk-SK" dirty="0"/>
              <a:t>a zásad pri práci s poľom riadenými </a:t>
            </a:r>
            <a:r>
              <a:rPr lang="sk-SK" dirty="0" smtClean="0"/>
              <a:t>súčiastkami </a:t>
            </a:r>
            <a:r>
              <a:rPr lang="sk-SK" dirty="0"/>
              <a:t>– vybíjanie elektrostatického náboja, príp. používať </a:t>
            </a:r>
            <a:r>
              <a:rPr lang="sk-SK" dirty="0" smtClean="0"/>
              <a:t> uzemňovacie náramky.</a:t>
            </a:r>
            <a:br>
              <a:rPr lang="sk-SK" dirty="0" smtClean="0"/>
            </a:br>
            <a:endParaRPr lang="sk-SK" dirty="0" smtClean="0"/>
          </a:p>
          <a:p>
            <a:r>
              <a:rPr lang="sk-SK" dirty="0" smtClean="0"/>
              <a:t>Pracujeme </a:t>
            </a:r>
            <a:r>
              <a:rPr lang="sk-SK" dirty="0"/>
              <a:t>výhradne podľa dobre naštudovanej dokumentácie. Mnoho technických informácií je dnes  možné získať na </a:t>
            </a:r>
            <a:r>
              <a:rPr lang="sk-SK" dirty="0" smtClean="0"/>
              <a:t>Internete.</a:t>
            </a:r>
            <a:br>
              <a:rPr lang="sk-SK" dirty="0" smtClean="0"/>
            </a:br>
            <a:endParaRPr lang="sk-SK" dirty="0" smtClean="0"/>
          </a:p>
          <a:p>
            <a:r>
              <a:rPr lang="sk-SK" dirty="0" smtClean="0"/>
              <a:t>O </a:t>
            </a:r>
            <a:r>
              <a:rPr lang="sk-SK" dirty="0"/>
              <a:t>priebehu práce si vedieme prehľadný, stručný a jasný záznam. pomôže vyvarovať sa opakovaniu, rovnakej chyby, pomôže vysledovať </a:t>
            </a:r>
            <a:r>
              <a:rPr lang="sk-SK" dirty="0" smtClean="0"/>
              <a:t>zákonitosti </a:t>
            </a:r>
            <a:r>
              <a:rPr lang="sk-SK" dirty="0"/>
              <a:t>v zdanlivo nepochopiteľných javoch či správaní počítača, v prípade vážneho omylu alebo chyby pomôže zistiť presne osudový  </a:t>
            </a:r>
            <a:r>
              <a:rPr lang="sk-SK" dirty="0" smtClean="0"/>
              <a:t>chybný </a:t>
            </a:r>
            <a:r>
              <a:rPr lang="sk-SK" dirty="0"/>
              <a:t>krok a možnosti nápravy.</a:t>
            </a:r>
            <a:r>
              <a:rPr lang="sk-SK" b="1" dirty="0"/>
              <a:t/>
            </a:r>
            <a:br>
              <a:rPr lang="sk-SK" b="1" dirty="0"/>
            </a:br>
            <a:endParaRPr lang="sk-SK"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Hardvérová údržba</a:t>
            </a:r>
            <a:endParaRPr lang="sk-SK" b="1" dirty="0"/>
          </a:p>
        </p:txBody>
      </p:sp>
      <p:sp>
        <p:nvSpPr>
          <p:cNvPr id="3" name="Zástupný symbol obsahu 2"/>
          <p:cNvSpPr>
            <a:spLocks noGrp="1"/>
          </p:cNvSpPr>
          <p:nvPr>
            <p:ph idx="1"/>
          </p:nvPr>
        </p:nvSpPr>
        <p:spPr/>
        <p:txBody>
          <a:bodyPr>
            <a:normAutofit fontScale="55000" lnSpcReduction="20000"/>
          </a:bodyPr>
          <a:lstStyle/>
          <a:p>
            <a:r>
              <a:rPr lang="sk-SK" dirty="0" smtClean="0"/>
              <a:t> Hardvérová údržba počítača je zameraná:</a:t>
            </a:r>
          </a:p>
          <a:p>
            <a:r>
              <a:rPr lang="sk-SK" dirty="0" smtClean="0"/>
              <a:t>činitele ako  </a:t>
            </a:r>
            <a:r>
              <a:rPr lang="sk-SK" i="1" u="sng" dirty="0" smtClean="0"/>
              <a:t>prostredie</a:t>
            </a:r>
            <a:r>
              <a:rPr lang="sk-SK" dirty="0" smtClean="0"/>
              <a:t>- teplota, vlhkosť, prašnosť, vzdušnosť, na druhej strane je to </a:t>
            </a:r>
            <a:r>
              <a:rPr lang="sk-SK" i="1" u="sng" dirty="0" smtClean="0"/>
              <a:t>činnosť jednotlivých komponentov</a:t>
            </a:r>
            <a:r>
              <a:rPr lang="sk-SK" u="sng" dirty="0" smtClean="0"/>
              <a:t>,</a:t>
            </a:r>
            <a:r>
              <a:rPr lang="sk-SK" dirty="0" smtClean="0"/>
              <a:t> ich prehrievanie, poruchy </a:t>
            </a:r>
            <a:r>
              <a:rPr lang="sk-SK" i="1" u="sng" dirty="0" smtClean="0"/>
              <a:t>elektrostatickým výbojom, otrasmi, vibráciami, nárazmi </a:t>
            </a:r>
            <a:r>
              <a:rPr lang="sk-SK" dirty="0" smtClean="0"/>
              <a:t>a samozrejme </a:t>
            </a:r>
            <a:r>
              <a:rPr lang="sk-SK" i="1" u="sng" dirty="0" smtClean="0"/>
              <a:t>aktualizácia hardvérových komponentov</a:t>
            </a:r>
            <a:r>
              <a:rPr lang="sk-SK" dirty="0" smtClean="0"/>
              <a:t> pokiaľ je to možné z hľadiska ich činnosti.</a:t>
            </a:r>
          </a:p>
          <a:p>
            <a:endParaRPr lang="sk-SK" dirty="0" smtClean="0"/>
          </a:p>
          <a:p>
            <a:r>
              <a:rPr lang="sk-SK" u="sng" dirty="0" smtClean="0"/>
              <a:t>Medzi možné hardvérové poruchy patria: </a:t>
            </a:r>
            <a:r>
              <a:rPr lang="sk-SK" dirty="0" smtClean="0"/>
              <a:t>uvoľnené spoje konektory, zoxidované kontakty, vodivý prach, vlhkosť na súčiastkach. Prach a vlhkosť škodia veľmi aj mechanikám, treba ich pravidelne čistiť vysávaním, príp. špeciálnymi čistiacimi súpravami. Mechaniky sú citlivé aj na vibrácie, nárazy a otrasy. </a:t>
            </a:r>
          </a:p>
          <a:p>
            <a:endParaRPr lang="sk-SK" dirty="0" smtClean="0"/>
          </a:p>
          <a:p>
            <a:r>
              <a:rPr lang="sk-SK" dirty="0" smtClean="0"/>
              <a:t>Najčastejším  </a:t>
            </a:r>
            <a:r>
              <a:rPr lang="sk-SK" smtClean="0"/>
              <a:t>problémom je : prehrievanie </a:t>
            </a:r>
            <a:r>
              <a:rPr lang="sk-SK" dirty="0" smtClean="0"/>
              <a:t>chladiacich častí počítača alebo notebooku. Notebooky majú zvyčajne tenký prieduch na ktorom sa časom začne usadzovať prach a začnú sa tvoriť chumáče prachu. Vzduch nemá už taký dobrý prístup a začne sa notebook prehrievať. Pri prehrievaní pri určitej teplote zakročí kontrolný mechanizmus základnej dosky a notebook alebo počítač núdzovo vypne. Na čistenie elektroniky používame tlačený vzduch, pri ktorom nedochádza k poškodeniu ani vzniku elektrostatickej elektriny</a:t>
            </a:r>
            <a:endParaRPr lang="sk-SK"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8596" y="357166"/>
            <a:ext cx="8229600" cy="1143000"/>
          </a:xfrm>
        </p:spPr>
        <p:txBody>
          <a:bodyPr>
            <a:normAutofit fontScale="90000"/>
          </a:bodyPr>
          <a:lstStyle/>
          <a:p>
            <a:r>
              <a:rPr lang="sk-SK" dirty="0" smtClean="0"/>
              <a:t>Pri hardvérovej údržbe sa zameriava na:</a:t>
            </a:r>
            <a:br>
              <a:rPr lang="sk-SK" dirty="0" smtClean="0"/>
            </a:br>
            <a:endParaRPr lang="sk-SK" dirty="0"/>
          </a:p>
        </p:txBody>
      </p:sp>
      <p:sp>
        <p:nvSpPr>
          <p:cNvPr id="3" name="Zástupný symbol obsahu 2"/>
          <p:cNvSpPr>
            <a:spLocks noGrp="1"/>
          </p:cNvSpPr>
          <p:nvPr>
            <p:ph idx="1"/>
          </p:nvPr>
        </p:nvSpPr>
        <p:spPr/>
        <p:txBody>
          <a:bodyPr/>
          <a:lstStyle/>
          <a:p>
            <a:pPr lvl="0"/>
            <a:r>
              <a:rPr lang="sk-SK" i="1" dirty="0" smtClean="0"/>
              <a:t>počítačové zostavy (skrinku - </a:t>
            </a:r>
            <a:r>
              <a:rPr lang="sk-SK" i="1" dirty="0" err="1" smtClean="0"/>
              <a:t>case</a:t>
            </a:r>
            <a:r>
              <a:rPr lang="sk-SK" i="1" dirty="0" smtClean="0"/>
              <a:t>, klávesnice, myš, monitory - CRT aj LCD),</a:t>
            </a:r>
            <a:endParaRPr lang="sk-SK" dirty="0" smtClean="0"/>
          </a:p>
          <a:p>
            <a:pPr lvl="0"/>
            <a:r>
              <a:rPr lang="sk-SK" i="1" dirty="0" smtClean="0"/>
              <a:t>notebooky a príslušenstvo,</a:t>
            </a:r>
            <a:endParaRPr lang="sk-SK" dirty="0" smtClean="0"/>
          </a:p>
          <a:p>
            <a:pPr lvl="0"/>
            <a:r>
              <a:rPr lang="sk-SK" i="1" dirty="0" smtClean="0"/>
              <a:t>multifunkčné zariadenia,</a:t>
            </a:r>
            <a:endParaRPr lang="sk-SK" dirty="0" smtClean="0"/>
          </a:p>
          <a:p>
            <a:pPr lvl="0"/>
            <a:r>
              <a:rPr lang="sk-SK" i="1" dirty="0" err="1" smtClean="0"/>
              <a:t>scannery</a:t>
            </a:r>
            <a:r>
              <a:rPr lang="sk-SK" i="1" dirty="0" smtClean="0"/>
              <a:t>,</a:t>
            </a:r>
            <a:endParaRPr lang="sk-SK" dirty="0" smtClean="0"/>
          </a:p>
          <a:p>
            <a:pPr lvl="0"/>
            <a:r>
              <a:rPr lang="sk-SK" i="1" dirty="0" smtClean="0"/>
              <a:t>a podobne.</a:t>
            </a:r>
            <a:endParaRPr lang="sk-SK" dirty="0" smtClean="0"/>
          </a:p>
          <a:p>
            <a:endParaRPr lang="sk-SK"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Softvérová údržba</a:t>
            </a:r>
            <a:endParaRPr lang="sk-SK" dirty="0"/>
          </a:p>
        </p:txBody>
      </p:sp>
      <p:sp>
        <p:nvSpPr>
          <p:cNvPr id="3" name="Zástupný symbol obsahu 2"/>
          <p:cNvSpPr>
            <a:spLocks noGrp="1"/>
          </p:cNvSpPr>
          <p:nvPr>
            <p:ph idx="1"/>
          </p:nvPr>
        </p:nvSpPr>
        <p:spPr/>
        <p:txBody>
          <a:bodyPr>
            <a:normAutofit fontScale="62500" lnSpcReduction="20000"/>
          </a:bodyPr>
          <a:lstStyle/>
          <a:p>
            <a:r>
              <a:rPr lang="cs-CZ" dirty="0" smtClean="0"/>
              <a:t> K </a:t>
            </a:r>
            <a:r>
              <a:rPr lang="cs-CZ" dirty="0" err="1" smtClean="0"/>
              <a:t>profylaktike</a:t>
            </a:r>
            <a:r>
              <a:rPr lang="cs-CZ" dirty="0" smtClean="0"/>
              <a:t> </a:t>
            </a:r>
            <a:r>
              <a:rPr lang="cs-CZ" dirty="0" err="1" smtClean="0"/>
              <a:t>neodmysliteľne</a:t>
            </a:r>
            <a:r>
              <a:rPr lang="cs-CZ" dirty="0" smtClean="0"/>
              <a:t> </a:t>
            </a:r>
            <a:r>
              <a:rPr lang="cs-CZ" dirty="0" err="1" smtClean="0"/>
              <a:t>patrí</a:t>
            </a:r>
            <a:r>
              <a:rPr lang="cs-CZ" dirty="0" smtClean="0"/>
              <a:t> aj údržba </a:t>
            </a:r>
            <a:r>
              <a:rPr lang="cs-CZ" dirty="0" err="1" smtClean="0"/>
              <a:t>softvéru</a:t>
            </a:r>
            <a:r>
              <a:rPr lang="cs-CZ" dirty="0" smtClean="0"/>
              <a:t> </a:t>
            </a:r>
            <a:r>
              <a:rPr lang="cs-CZ" dirty="0" err="1" smtClean="0"/>
              <a:t>počítača</a:t>
            </a:r>
            <a:r>
              <a:rPr lang="cs-CZ" dirty="0" smtClean="0"/>
              <a:t>. Údržbou </a:t>
            </a:r>
            <a:r>
              <a:rPr lang="cs-CZ" dirty="0" err="1" smtClean="0"/>
              <a:t>softvéru</a:t>
            </a:r>
            <a:r>
              <a:rPr lang="cs-CZ" dirty="0" smtClean="0"/>
              <a:t> </a:t>
            </a:r>
            <a:r>
              <a:rPr lang="cs-CZ" dirty="0" err="1" smtClean="0"/>
              <a:t>predovšetkým</a:t>
            </a:r>
            <a:r>
              <a:rPr lang="cs-CZ" dirty="0" smtClean="0"/>
              <a:t> </a:t>
            </a:r>
            <a:r>
              <a:rPr lang="cs-CZ" dirty="0" err="1" smtClean="0"/>
              <a:t>rozumieme</a:t>
            </a:r>
            <a:r>
              <a:rPr lang="cs-CZ" dirty="0" smtClean="0"/>
              <a:t> údržbu </a:t>
            </a:r>
            <a:r>
              <a:rPr lang="cs-CZ" dirty="0" err="1" smtClean="0"/>
              <a:t>operačného</a:t>
            </a:r>
            <a:r>
              <a:rPr lang="cs-CZ" dirty="0" smtClean="0"/>
              <a:t> systému ,</a:t>
            </a:r>
          </a:p>
          <a:p>
            <a:r>
              <a:rPr lang="cs-CZ" dirty="0" err="1" smtClean="0"/>
              <a:t>Operačný</a:t>
            </a:r>
            <a:r>
              <a:rPr lang="cs-CZ" dirty="0" smtClean="0"/>
              <a:t> systém </a:t>
            </a:r>
            <a:r>
              <a:rPr lang="cs-CZ" dirty="0" err="1" smtClean="0"/>
              <a:t>sa</a:t>
            </a:r>
            <a:r>
              <a:rPr lang="cs-CZ" dirty="0" smtClean="0"/>
              <a:t> po čase zaplní </a:t>
            </a:r>
            <a:r>
              <a:rPr lang="sk-SK" dirty="0" smtClean="0"/>
              <a:t>množstvom nepotrebných dát, ktoré nijakým spôsobom nepomáhajú chodu systému. Práve naopak, škodia mu. Tieto súbory pochádzajú z rôznych registrov nainštalovaných, či odinštalovaných programov, ktoré používateľ pravidelne či nepravidelne používa.</a:t>
            </a:r>
            <a:endParaRPr lang="sk-SK" sz="4800" dirty="0" smtClean="0"/>
          </a:p>
          <a:p>
            <a:r>
              <a:rPr lang="sk-SK" dirty="0" smtClean="0"/>
              <a:t>Bez pravidelnej profylaktiky, teda čistenia systému sa zvyčajne stáva to, že sa to dotiahne až do takého štádia, kedy už pomôže len kompletné preinštalovanie operačného systému.  Čistenie pevných diskov od nepotrebných dát a "upratanie" dát uložených na pevnom disku po údržbe </a:t>
            </a:r>
            <a:r>
              <a:rPr lang="sk-SK" b="1" dirty="0" smtClean="0"/>
              <a:t>zvýši rýchlosť</a:t>
            </a:r>
            <a:r>
              <a:rPr lang="sk-SK" dirty="0" smtClean="0"/>
              <a:t>  počítača, </a:t>
            </a:r>
            <a:r>
              <a:rPr lang="sk-SK" b="1" dirty="0" smtClean="0"/>
              <a:t>stúpne efektivita</a:t>
            </a:r>
            <a:r>
              <a:rPr lang="sk-SK" dirty="0" smtClean="0"/>
              <a:t>  práce užívateľa </a:t>
            </a:r>
            <a:r>
              <a:rPr lang="sk-SK" b="1" dirty="0" smtClean="0"/>
              <a:t>pribudne voľné miesto</a:t>
            </a:r>
            <a:r>
              <a:rPr lang="sk-SK" dirty="0" smtClean="0"/>
              <a:t>, ktoré sa môže využiť pre vlastné potreby.</a:t>
            </a:r>
            <a:endParaRPr lang="sk-SK" sz="4800" dirty="0" smtClean="0"/>
          </a:p>
          <a:p>
            <a:r>
              <a:rPr lang="sk-SK" dirty="0" smtClean="0"/>
              <a:t>.</a:t>
            </a:r>
            <a:endParaRPr lang="sk-SK" dirty="0"/>
          </a:p>
        </p:txBody>
      </p:sp>
    </p:spTree>
  </p:cSld>
  <p:clrMapOvr>
    <a:masterClrMapping/>
  </p:clrMapOvr>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1005</Words>
  <Application>Microsoft Office PowerPoint</Application>
  <PresentationFormat>Prezentácia na obrazovke (4:3)</PresentationFormat>
  <Paragraphs>120</Paragraphs>
  <Slides>28</Slides>
  <Notes>0</Notes>
  <HiddenSlides>0</HiddenSlides>
  <MMClips>0</MMClips>
  <ScaleCrop>false</ScaleCrop>
  <HeadingPairs>
    <vt:vector size="4" baseType="variant">
      <vt:variant>
        <vt:lpstr>Motív</vt:lpstr>
      </vt:variant>
      <vt:variant>
        <vt:i4>1</vt:i4>
      </vt:variant>
      <vt:variant>
        <vt:lpstr>Nadpisy snímok</vt:lpstr>
      </vt:variant>
      <vt:variant>
        <vt:i4>28</vt:i4>
      </vt:variant>
    </vt:vector>
  </HeadingPairs>
  <TitlesOfParts>
    <vt:vector size="29" baseType="lpstr">
      <vt:lpstr>Motív Office</vt:lpstr>
      <vt:lpstr>Udržba, diagnostika PC a počítačových sieti</vt:lpstr>
      <vt:lpstr>Profylaktika</vt:lpstr>
      <vt:lpstr>Pravidelná údržba počítača</vt:lpstr>
      <vt:lpstr>Údržba aktívna</vt:lpstr>
      <vt:lpstr>Údržba pasívna</vt:lpstr>
      <vt:lpstr>Všeobecné zásady údržby</vt:lpstr>
      <vt:lpstr>Hardvérová údržba</vt:lpstr>
      <vt:lpstr>Pri hardvérovej údržbe sa zameriava na: </vt:lpstr>
      <vt:lpstr>Softvérová údržba</vt:lpstr>
      <vt:lpstr>Snímka 10</vt:lpstr>
      <vt:lpstr>Čistenie PC</vt:lpstr>
      <vt:lpstr>Snímka 12</vt:lpstr>
      <vt:lpstr>Defragmentácia</vt:lpstr>
      <vt:lpstr>Základné poruchy PC</vt:lpstr>
      <vt:lpstr>Zrýchlenie počítača</vt:lpstr>
      <vt:lpstr>Zrýchlenie počítača</vt:lpstr>
      <vt:lpstr>Ďalšie problémy</vt:lpstr>
      <vt:lpstr>Aké komponenty môžem vymeniť aby mi počítač išiel rýchlejšie: </vt:lpstr>
      <vt:lpstr>Firewall</vt:lpstr>
      <vt:lpstr>Druhy firewallu</vt:lpstr>
      <vt:lpstr>Charakteristika firewall ochrany</vt:lpstr>
      <vt:lpstr>Kritéria pre nastavenie firewallu</vt:lpstr>
      <vt:lpstr>Firewall  pracuje na úrovni:</vt:lpstr>
      <vt:lpstr>Programy pracujúce ako firewall</vt:lpstr>
      <vt:lpstr>Algoritmus</vt:lpstr>
      <vt:lpstr>Vlastnosti algoritmov</vt:lpstr>
      <vt:lpstr>Zápis algoritmu</vt:lpstr>
      <vt:lpstr>Snímka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Udržba, diagnostika</dc:title>
  <dc:creator>__</dc:creator>
  <cp:lastModifiedBy>__</cp:lastModifiedBy>
  <cp:revision>9</cp:revision>
  <dcterms:created xsi:type="dcterms:W3CDTF">2021-01-28T16:58:30Z</dcterms:created>
  <dcterms:modified xsi:type="dcterms:W3CDTF">2021-02-25T08:44:21Z</dcterms:modified>
</cp:coreProperties>
</file>