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968D10-746B-43B1-B838-63BF9B961E07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EBF38-DF2E-46A9-B6A0-6DC92C71175B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C815A-AC84-4A25-9E97-297828F9AF06}" type="datetimeFigureOut">
              <a:rPr lang="sk-SK" smtClean="0"/>
              <a:pPr/>
              <a:t>12. 10. 2021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422BD-A078-445E-897B-55F49865CF76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Smerovače a ich základná konfigurácia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Konfiguračné súbory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1" dirty="0"/>
              <a:t>Konfiguračný súbor</a:t>
            </a:r>
            <a:r>
              <a:rPr lang="sk-SK" dirty="0"/>
              <a:t> -</a:t>
            </a:r>
            <a:r>
              <a:rPr lang="sk-SK" dirty="0" smtClean="0"/>
              <a:t> </a:t>
            </a:r>
            <a:r>
              <a:rPr lang="sk-SK" dirty="0"/>
              <a:t>konfiguračný súbor smerovaču nariaďuje čo má robiť a operačný systém IOS mu povie ako to má urobiť.</a:t>
            </a:r>
          </a:p>
          <a:p>
            <a:r>
              <a:rPr lang="sk-SK" b="1" dirty="0" err="1" smtClean="0"/>
              <a:t>Running</a:t>
            </a:r>
            <a:r>
              <a:rPr lang="sk-SK" b="1" dirty="0" smtClean="0"/>
              <a:t> </a:t>
            </a:r>
            <a:r>
              <a:rPr lang="sk-SK" b="1" dirty="0" err="1" smtClean="0"/>
              <a:t>config</a:t>
            </a:r>
            <a:r>
              <a:rPr lang="sk-SK" b="1" dirty="0" smtClean="0"/>
              <a:t> </a:t>
            </a:r>
            <a:r>
              <a:rPr lang="sk-SK" dirty="0" smtClean="0"/>
              <a:t>– uložená v RAM, udržiava nastavenia, ktoré sa bezprostredne používajú</a:t>
            </a:r>
          </a:p>
          <a:p>
            <a:r>
              <a:rPr lang="sk-SK" b="1" dirty="0" err="1" smtClean="0"/>
              <a:t>Startup</a:t>
            </a:r>
            <a:r>
              <a:rPr lang="sk-SK" b="1" dirty="0" smtClean="0"/>
              <a:t>  </a:t>
            </a:r>
            <a:r>
              <a:rPr lang="sk-SK" b="1" dirty="0" err="1" smtClean="0"/>
              <a:t>config</a:t>
            </a:r>
            <a:r>
              <a:rPr lang="sk-SK" b="1" dirty="0" smtClean="0"/>
              <a:t> </a:t>
            </a:r>
            <a:r>
              <a:rPr lang="sk-SK" dirty="0" smtClean="0"/>
              <a:t>– uložená v NVRAM, sú tieto nastavenia k dispozícií aj po vypnutí </a:t>
            </a:r>
            <a:r>
              <a:rPr lang="sk-SK" dirty="0" err="1" smtClean="0"/>
              <a:t>routra</a:t>
            </a:r>
            <a:r>
              <a:rPr lang="sk-SK" dirty="0" smtClean="0"/>
              <a:t>, po reštarte sa skopíruje do RAM aj z toho </a:t>
            </a:r>
            <a:r>
              <a:rPr lang="sk-SK" dirty="0" err="1" smtClean="0"/>
              <a:t>running</a:t>
            </a:r>
            <a:r>
              <a:rPr lang="sk-SK" dirty="0" smtClean="0"/>
              <a:t> </a:t>
            </a:r>
            <a:r>
              <a:rPr lang="sk-SK" dirty="0" err="1" smtClean="0"/>
              <a:t>config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Režim práce s o smerovačom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b="1" dirty="0" smtClean="0"/>
              <a:t>Užívateľský režim (</a:t>
            </a:r>
            <a:r>
              <a:rPr lang="sk-SK" dirty="0" err="1" smtClean="0"/>
              <a:t>user</a:t>
            </a:r>
            <a:r>
              <a:rPr lang="sk-SK" dirty="0" smtClean="0"/>
              <a:t> EXEC </a:t>
            </a:r>
            <a:r>
              <a:rPr lang="sk-SK" dirty="0" err="1" smtClean="0"/>
              <a:t>mode</a:t>
            </a:r>
            <a:r>
              <a:rPr lang="sk-SK" b="1" dirty="0" smtClean="0"/>
              <a:t>).</a:t>
            </a:r>
            <a:r>
              <a:rPr lang="sk-SK" dirty="0" smtClean="0"/>
              <a:t> </a:t>
            </a:r>
          </a:p>
          <a:p>
            <a:pPr lvl="0"/>
            <a:r>
              <a:rPr lang="sk-SK" b="1" dirty="0" smtClean="0"/>
              <a:t>Privilegovaný užívateľský režim (</a:t>
            </a:r>
            <a:r>
              <a:rPr lang="sk-SK" dirty="0" err="1" smtClean="0"/>
              <a:t>privileged</a:t>
            </a:r>
            <a:r>
              <a:rPr lang="sk-SK" dirty="0" smtClean="0"/>
              <a:t> EXEC </a:t>
            </a:r>
            <a:r>
              <a:rPr lang="sk-SK" dirty="0" err="1" smtClean="0"/>
              <a:t>mode</a:t>
            </a:r>
            <a:r>
              <a:rPr lang="sk-SK" b="1" dirty="0" smtClean="0"/>
              <a:t>).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Užívateľský režim (</a:t>
            </a:r>
            <a:r>
              <a:rPr lang="sk-SK" dirty="0" err="1" smtClean="0"/>
              <a:t>user</a:t>
            </a:r>
            <a:r>
              <a:rPr lang="sk-SK" dirty="0" smtClean="0"/>
              <a:t> EXEC </a:t>
            </a:r>
            <a:r>
              <a:rPr lang="sk-SK" dirty="0" err="1" smtClean="0"/>
              <a:t>mode</a:t>
            </a:r>
            <a:r>
              <a:rPr lang="sk-SK" b="1" dirty="0" smtClean="0"/>
              <a:t>).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err="1" smtClean="0"/>
              <a:t>User</a:t>
            </a:r>
            <a:r>
              <a:rPr lang="sk-SK" b="1" dirty="0" smtClean="0"/>
              <a:t> EXEC </a:t>
            </a:r>
            <a:r>
              <a:rPr lang="sk-SK" b="1" dirty="0" err="1" smtClean="0"/>
              <a:t>mode</a:t>
            </a:r>
            <a:r>
              <a:rPr lang="sk-SK" dirty="0" smtClean="0"/>
              <a:t> – dovoľuje len obmedzený počet základných monitorovacích príkazov. Teda umožňuje len prezeranie, nie konfiguračné zmeny (</a:t>
            </a:r>
            <a:r>
              <a:rPr lang="sk-SK" dirty="0" err="1" smtClean="0"/>
              <a:t>viewonlymode</a:t>
            </a:r>
            <a:r>
              <a:rPr lang="sk-SK" dirty="0" smtClean="0"/>
              <a:t>). Patria sem príkazy show, </a:t>
            </a:r>
            <a:r>
              <a:rPr lang="sk-SK" dirty="0" err="1" smtClean="0"/>
              <a:t>ping</a:t>
            </a:r>
            <a:r>
              <a:rPr lang="sk-SK" dirty="0" smtClean="0"/>
              <a:t>, </a:t>
            </a:r>
            <a:r>
              <a:rPr lang="sk-SK" dirty="0" err="1" smtClean="0"/>
              <a:t>connect</a:t>
            </a:r>
            <a:r>
              <a:rPr lang="sk-SK" dirty="0" smtClean="0"/>
              <a:t>,… </a:t>
            </a:r>
            <a:r>
              <a:rPr lang="sk-SK" b="1" dirty="0" err="1" smtClean="0"/>
              <a:t>Prompt</a:t>
            </a:r>
            <a:r>
              <a:rPr lang="sk-SK" b="1" dirty="0" smtClean="0"/>
              <a:t> </a:t>
            </a:r>
            <a:r>
              <a:rPr lang="sk-SK" b="1" dirty="0" err="1" smtClean="0"/>
              <a:t>tohoto</a:t>
            </a:r>
            <a:r>
              <a:rPr lang="sk-SK" b="1" dirty="0" smtClean="0"/>
              <a:t> režimu je: &gt;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Privilegovaný užívateľský režim (</a:t>
            </a:r>
            <a:r>
              <a:rPr lang="sk-SK" dirty="0" err="1" smtClean="0"/>
              <a:t>privileged</a:t>
            </a:r>
            <a:r>
              <a:rPr lang="sk-SK" dirty="0" smtClean="0"/>
              <a:t> EXEC </a:t>
            </a:r>
            <a:r>
              <a:rPr lang="sk-SK" dirty="0" err="1" smtClean="0"/>
              <a:t>mode</a:t>
            </a:r>
            <a:r>
              <a:rPr lang="sk-SK" dirty="0" smtClean="0"/>
              <a:t>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1" dirty="0" err="1" smtClean="0"/>
              <a:t>Privileged</a:t>
            </a:r>
            <a:r>
              <a:rPr lang="sk-SK" b="1" dirty="0" smtClean="0"/>
              <a:t> EXEC </a:t>
            </a:r>
            <a:r>
              <a:rPr lang="sk-SK" b="1" dirty="0" err="1" smtClean="0"/>
              <a:t>mode</a:t>
            </a:r>
            <a:r>
              <a:rPr lang="sk-SK" dirty="0" smtClean="0"/>
              <a:t> – umožňuje už prístup ku všetkým príkazom </a:t>
            </a:r>
            <a:r>
              <a:rPr lang="sk-SK" dirty="0" err="1" smtClean="0"/>
              <a:t>smerovača,preto</a:t>
            </a:r>
            <a:r>
              <a:rPr lang="sk-SK" dirty="0" smtClean="0"/>
              <a:t> je </a:t>
            </a:r>
            <a:r>
              <a:rPr lang="sk-SK" dirty="0" err="1" smtClean="0"/>
              <a:t>pochopiteľné,že</a:t>
            </a:r>
            <a:r>
              <a:rPr lang="sk-SK" dirty="0" smtClean="0"/>
              <a:t> pre vstup do tohto režimu má byť konfiguráciou smerovačov požadované heslo. Globálny konfiguračný režim a všetky ostatné špeciálne konfiguračné režimy sú dosiahnuteľné len z prostredia privilegovaného používateľského režimu. Patria sem príkazy </a:t>
            </a:r>
            <a:r>
              <a:rPr lang="sk-SK" dirty="0" err="1" smtClean="0"/>
              <a:t>configure</a:t>
            </a:r>
            <a:r>
              <a:rPr lang="sk-SK" dirty="0" smtClean="0"/>
              <a:t>, </a:t>
            </a:r>
            <a:r>
              <a:rPr lang="sk-SK" dirty="0" err="1" smtClean="0"/>
              <a:t>write</a:t>
            </a:r>
            <a:r>
              <a:rPr lang="sk-SK" dirty="0" smtClean="0"/>
              <a:t>, </a:t>
            </a:r>
            <a:r>
              <a:rPr lang="sk-SK" dirty="0" err="1" smtClean="0"/>
              <a:t>erase</a:t>
            </a:r>
            <a:r>
              <a:rPr lang="sk-SK" dirty="0" smtClean="0"/>
              <a:t>, </a:t>
            </a:r>
            <a:r>
              <a:rPr lang="sk-SK" dirty="0" err="1" smtClean="0"/>
              <a:t>setup</a:t>
            </a:r>
            <a:r>
              <a:rPr lang="sk-SK" dirty="0" smtClean="0"/>
              <a:t>, </a:t>
            </a:r>
            <a:r>
              <a:rPr lang="sk-SK" dirty="0" err="1" smtClean="0"/>
              <a:t>debug</a:t>
            </a:r>
            <a:r>
              <a:rPr lang="sk-SK" dirty="0" smtClean="0"/>
              <a:t>, … </a:t>
            </a:r>
            <a:r>
              <a:rPr lang="sk-SK" b="1" dirty="0" err="1" smtClean="0"/>
              <a:t>Promp</a:t>
            </a:r>
            <a:r>
              <a:rPr lang="sk-SK" b="1" dirty="0" smtClean="0"/>
              <a:t> tohto režimu je: #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Príklady použitia príkazov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k-SK" dirty="0" err="1" smtClean="0"/>
              <a:t>Router</a:t>
            </a:r>
            <a:r>
              <a:rPr lang="sk-SK" dirty="0" smtClean="0"/>
              <a:t>&gt;?</a:t>
            </a:r>
          </a:p>
          <a:p>
            <a:pPr lvl="0"/>
            <a:r>
              <a:rPr lang="sk-SK" dirty="0" err="1" smtClean="0"/>
              <a:t>Router</a:t>
            </a:r>
            <a:r>
              <a:rPr lang="sk-SK" dirty="0" smtClean="0"/>
              <a:t>&gt;</a:t>
            </a:r>
            <a:r>
              <a:rPr lang="sk-SK" dirty="0" err="1" smtClean="0"/>
              <a:t>sh</a:t>
            </a:r>
            <a:r>
              <a:rPr lang="sk-SK" dirty="0" smtClean="0"/>
              <a:t>? </a:t>
            </a:r>
          </a:p>
          <a:p>
            <a:pPr lvl="0"/>
            <a:r>
              <a:rPr lang="sk-SK" dirty="0" err="1" smtClean="0"/>
              <a:t>Router</a:t>
            </a:r>
            <a:r>
              <a:rPr lang="sk-SK" dirty="0" smtClean="0"/>
              <a:t>&gt;</a:t>
            </a:r>
            <a:r>
              <a:rPr lang="sk-SK" dirty="0" err="1" smtClean="0"/>
              <a:t>sh</a:t>
            </a:r>
            <a:r>
              <a:rPr lang="sk-SK" dirty="0" smtClean="0"/>
              <a:t> ?</a:t>
            </a:r>
          </a:p>
          <a:p>
            <a:r>
              <a:rPr lang="sk-SK" dirty="0" smtClean="0"/>
              <a:t> </a:t>
            </a:r>
            <a:r>
              <a:rPr lang="sk-SK" b="1" dirty="0" smtClean="0"/>
              <a:t>V prvom prípade</a:t>
            </a:r>
            <a:r>
              <a:rPr lang="sk-SK" dirty="0" smtClean="0"/>
              <a:t> je použitý len príkaz ? – otáznik napísaný hneď za </a:t>
            </a:r>
            <a:r>
              <a:rPr lang="sk-SK" dirty="0" err="1" smtClean="0"/>
              <a:t>prompt</a:t>
            </a:r>
            <a:r>
              <a:rPr lang="sk-SK" dirty="0" smtClean="0"/>
              <a:t>. V akom režime sa nachádzame? V používateľskom (EXEC </a:t>
            </a:r>
            <a:r>
              <a:rPr lang="sk-SK" dirty="0" err="1" smtClean="0"/>
              <a:t>mod</a:t>
            </a:r>
            <a:r>
              <a:rPr lang="sk-SK" dirty="0" smtClean="0"/>
              <a:t>), teda získame zoznam všetkých základných príkazov, ktoré sú tu k dispozícii.</a:t>
            </a:r>
          </a:p>
          <a:p>
            <a:r>
              <a:rPr lang="sk-SK" b="1" dirty="0" smtClean="0"/>
              <a:t>V druhom prípade</a:t>
            </a:r>
            <a:r>
              <a:rPr lang="sk-SK" dirty="0" smtClean="0"/>
              <a:t> príkaz </a:t>
            </a:r>
            <a:r>
              <a:rPr lang="sk-SK" dirty="0" err="1" smtClean="0"/>
              <a:t>sh</a:t>
            </a:r>
            <a:r>
              <a:rPr lang="sk-SK" dirty="0" smtClean="0"/>
              <a:t>? zadaný bez medzery. Tento spôsob použijeme vtedy, keď nevieme presný zápis príkazu.</a:t>
            </a:r>
          </a:p>
          <a:p>
            <a:r>
              <a:rPr lang="sk-SK" b="1" dirty="0" smtClean="0"/>
              <a:t>V treťom prípade</a:t>
            </a:r>
            <a:r>
              <a:rPr lang="sk-SK" dirty="0" smtClean="0"/>
              <a:t> je príkaz </a:t>
            </a:r>
            <a:r>
              <a:rPr lang="sk-SK" dirty="0" err="1" smtClean="0"/>
              <a:t>sh</a:t>
            </a:r>
            <a:r>
              <a:rPr lang="sk-SK" dirty="0" smtClean="0"/>
              <a:t> ? napísaný s medzerou. Použijeme vtedy, keď nepoznáme nasledujúci možný príkaz (syntax </a:t>
            </a:r>
            <a:r>
              <a:rPr lang="sk-SK" dirty="0" err="1" smtClean="0"/>
              <a:t>help</a:t>
            </a:r>
            <a:r>
              <a:rPr lang="sk-SK" dirty="0" smtClean="0"/>
              <a:t>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Smerovač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k-SK" dirty="0"/>
              <a:t>sprostredkováva prenos dát medzi dvomi, alebo viacerými </a:t>
            </a:r>
            <a:r>
              <a:rPr lang="sk-SK" dirty="0" smtClean="0"/>
              <a:t>počítačovými sieťami</a:t>
            </a:r>
            <a:r>
              <a:rPr lang="sk-SK" dirty="0"/>
              <a:t> v procese nazvanom </a:t>
            </a:r>
            <a:r>
              <a:rPr lang="sk-SK" dirty="0" smtClean="0"/>
              <a:t>smerovanie</a:t>
            </a:r>
            <a:r>
              <a:rPr lang="sk-SK" dirty="0"/>
              <a:t> (</a:t>
            </a:r>
            <a:r>
              <a:rPr lang="sk-SK" i="1" dirty="0" err="1"/>
              <a:t>routing</a:t>
            </a:r>
            <a:r>
              <a:rPr lang="sk-SK" dirty="0"/>
              <a:t>)</a:t>
            </a:r>
          </a:p>
          <a:p>
            <a:pPr lvl="0"/>
            <a:r>
              <a:rPr lang="sk-SK" dirty="0"/>
              <a:t>smeruje dáta podľa smerovacieho algoritmu tak, aby sa každý </a:t>
            </a:r>
            <a:r>
              <a:rPr lang="sk-SK" dirty="0" err="1"/>
              <a:t>paket</a:t>
            </a:r>
            <a:r>
              <a:rPr lang="sk-SK" dirty="0"/>
              <a:t> dostal k svojmu adresátovi,</a:t>
            </a:r>
          </a:p>
          <a:p>
            <a:pPr lvl="0"/>
            <a:r>
              <a:rPr lang="sk-SK" dirty="0"/>
              <a:t> prepája počítačové siete na úrovni vrstvy </a:t>
            </a:r>
            <a:r>
              <a:rPr lang="sk-SK" dirty="0" smtClean="0"/>
              <a:t>3 modelu </a:t>
            </a:r>
            <a:r>
              <a:rPr lang="sk-SK" dirty="0"/>
              <a:t>OSI  modelu (sieťová vrstva).</a:t>
            </a:r>
          </a:p>
          <a:p>
            <a:pPr lvl="0"/>
            <a:r>
              <a:rPr lang="sk-SK" dirty="0"/>
              <a:t>spája LAN </a:t>
            </a:r>
            <a:r>
              <a:rPr lang="sk-SK" dirty="0" smtClean="0"/>
              <a:t>siete aj </a:t>
            </a:r>
            <a:r>
              <a:rPr lang="sk-SK" dirty="0"/>
              <a:t>rôznych </a:t>
            </a:r>
            <a:r>
              <a:rPr lang="sk-SK" dirty="0" err="1"/>
              <a:t>topológií</a:t>
            </a:r>
            <a:r>
              <a:rPr lang="sk-SK" dirty="0"/>
              <a:t> s rovnakým prenosovým protokolom alebo pripája lokálnu sieť k sieti WAN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Smerovač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k-SK" dirty="0" smtClean="0"/>
              <a:t>pracuje (robí rozhodnutia) na základe sieťových adries a smerovacích protokolov a do druhej siete prepúšťa len tie správy, ktoré sú tam určené</a:t>
            </a:r>
          </a:p>
          <a:p>
            <a:pPr lvl="0"/>
            <a:r>
              <a:rPr lang="sk-SK" dirty="0" smtClean="0"/>
              <a:t>jeho hlavnou úlohou je smerovať </a:t>
            </a:r>
            <a:r>
              <a:rPr lang="sk-SK" dirty="0" err="1" smtClean="0"/>
              <a:t>pakety</a:t>
            </a:r>
            <a:r>
              <a:rPr lang="sk-SK" dirty="0" smtClean="0"/>
              <a:t> do inej počítačovej siete – pomocou hlavičky </a:t>
            </a:r>
            <a:r>
              <a:rPr lang="sk-SK" dirty="0" err="1" smtClean="0"/>
              <a:t>paketu</a:t>
            </a:r>
            <a:r>
              <a:rPr lang="sk-SK" dirty="0" smtClean="0"/>
              <a:t>(obsahuje cieľovú adresu) a </a:t>
            </a:r>
            <a:r>
              <a:rPr lang="sk-SK" dirty="0" err="1" smtClean="0"/>
              <a:t>routovacej</a:t>
            </a:r>
            <a:r>
              <a:rPr lang="sk-SK" dirty="0" smtClean="0"/>
              <a:t> tabuľky (smerovacej tabuľky) dokáže </a:t>
            </a:r>
            <a:r>
              <a:rPr lang="sk-SK" dirty="0" err="1" smtClean="0"/>
              <a:t>router</a:t>
            </a:r>
            <a:r>
              <a:rPr lang="sk-SK" dirty="0" smtClean="0"/>
              <a:t> určiť najlepšiu cestu pre doručenie </a:t>
            </a:r>
            <a:r>
              <a:rPr lang="sk-SK" dirty="0" err="1" smtClean="0"/>
              <a:t>paketov</a:t>
            </a:r>
            <a:r>
              <a:rPr lang="sk-SK" dirty="0" smtClean="0"/>
              <a:t> tak, aby sa vyhol preťaženým alebo nepriechodným trasám</a:t>
            </a:r>
          </a:p>
          <a:p>
            <a:pPr lvl="0"/>
            <a:r>
              <a:rPr lang="sk-SK" dirty="0" smtClean="0"/>
              <a:t>ďalšími funkciami je tvorba smerovacích tabuliek a výmena informácií s ostatnými smerovačmi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i="1" dirty="0"/>
              <a:t>Úloha smerovača v LAN a WAN sieti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sk-SK" dirty="0" err="1"/>
              <a:t>router</a:t>
            </a:r>
            <a:r>
              <a:rPr lang="sk-SK" dirty="0"/>
              <a:t> musí byť po štarte nakonfigurovaný, musia sa mu zadať adresy jeho sieťových rozhraní. </a:t>
            </a:r>
            <a:endParaRPr lang="sk-SK" dirty="0" smtClean="0"/>
          </a:p>
          <a:p>
            <a:pPr lvl="0"/>
            <a:r>
              <a:rPr lang="sk-SK" dirty="0" smtClean="0"/>
              <a:t>Adresy </a:t>
            </a:r>
            <a:r>
              <a:rPr lang="sk-SK" dirty="0"/>
              <a:t>ďalších sietí získava zo siete snímaním smerovacích (</a:t>
            </a:r>
            <a:r>
              <a:rPr lang="sk-SK" dirty="0" err="1"/>
              <a:t>routovacích</a:t>
            </a:r>
            <a:r>
              <a:rPr lang="sk-SK" dirty="0"/>
              <a:t>) tabuliek</a:t>
            </a:r>
          </a:p>
          <a:p>
            <a:pPr lvl="0"/>
            <a:r>
              <a:rPr lang="sk-SK" dirty="0"/>
              <a:t>väčšina </a:t>
            </a:r>
            <a:r>
              <a:rPr lang="sk-SK" dirty="0" err="1"/>
              <a:t>routrov</a:t>
            </a:r>
            <a:r>
              <a:rPr lang="sk-SK" dirty="0"/>
              <a:t> je dnes vybavených navyše </a:t>
            </a:r>
            <a:r>
              <a:rPr lang="sk-SK" dirty="0" err="1"/>
              <a:t>switchom</a:t>
            </a:r>
            <a:r>
              <a:rPr lang="sk-SK" dirty="0"/>
              <a:t> (4 – 8 </a:t>
            </a:r>
            <a:r>
              <a:rPr lang="sk-SK" dirty="0" err="1"/>
              <a:t>portovým</a:t>
            </a:r>
            <a:r>
              <a:rPr lang="sk-SK" dirty="0"/>
              <a:t>), serverom pre „prekladanie sieťových adries“(NAT), DHCP serverom, DNS </a:t>
            </a:r>
            <a:r>
              <a:rPr lang="sk-SK" dirty="0" err="1"/>
              <a:t>proxy</a:t>
            </a:r>
            <a:r>
              <a:rPr lang="sk-SK" dirty="0"/>
              <a:t> serverom, či </a:t>
            </a:r>
            <a:r>
              <a:rPr lang="sk-SK" dirty="0" err="1" smtClean="0"/>
              <a:t>harvérovým</a:t>
            </a:r>
            <a:r>
              <a:rPr lang="sk-SK" dirty="0" smtClean="0"/>
              <a:t> </a:t>
            </a:r>
            <a:r>
              <a:rPr lang="sk-SK" dirty="0" err="1" smtClean="0"/>
              <a:t>firevallom</a:t>
            </a:r>
            <a:endParaRPr lang="sk-SK" dirty="0"/>
          </a:p>
          <a:p>
            <a:pPr lvl="0"/>
            <a:r>
              <a:rPr lang="sk-SK" dirty="0"/>
              <a:t>zadná strana obsahuje </a:t>
            </a:r>
            <a:r>
              <a:rPr lang="sk-SK" dirty="0" err="1"/>
              <a:t>ethernetový</a:t>
            </a:r>
            <a:r>
              <a:rPr lang="sk-SK" dirty="0"/>
              <a:t> prepínač (</a:t>
            </a:r>
            <a:r>
              <a:rPr lang="sk-SK" dirty="0" err="1"/>
              <a:t>swith</a:t>
            </a:r>
            <a:r>
              <a:rPr lang="sk-SK" dirty="0"/>
              <a:t>). Ak nemá port WAN, nie je to </a:t>
            </a:r>
            <a:r>
              <a:rPr lang="sk-SK" dirty="0" err="1"/>
              <a:t>router</a:t>
            </a:r>
            <a:r>
              <a:rPr lang="sk-SK" dirty="0"/>
              <a:t> – </a:t>
            </a:r>
            <a:r>
              <a:rPr lang="sk-SK" b="1" dirty="0"/>
              <a:t>má WAN aj LAN rozhranie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/>
          <p:nvPr/>
        </p:nvPicPr>
        <p:blipFill>
          <a:blip r:embed="rId2"/>
          <a:srcRect l="28287" t="52854" r="29358" b="24389"/>
          <a:stretch>
            <a:fillRect/>
          </a:stretch>
        </p:blipFill>
        <p:spPr bwMode="auto">
          <a:xfrm>
            <a:off x="714348" y="2285992"/>
            <a:ext cx="7286675" cy="2033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428736"/>
            <a:ext cx="714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sk-SK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predná strana obsahuje kontrolky, ktoré signalizujú fungovanie </a:t>
            </a:r>
            <a:r>
              <a:rPr kumimoji="0" lang="sk-SK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routra</a:t>
            </a:r>
            <a:endParaRPr kumimoji="0" lang="sk-SK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sk-SK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857224" y="4429132"/>
            <a:ext cx="67866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 LAN</a:t>
            </a:r>
            <a:r>
              <a:rPr lang="sk-SK" dirty="0"/>
              <a:t> -  prepájajú pracovné stanice, terminály, periféria a iné zariadenia v budove alebo malej geografickej oblasti.</a:t>
            </a:r>
          </a:p>
        </p:txBody>
      </p:sp>
      <p:sp>
        <p:nvSpPr>
          <p:cNvPr id="5" name="Obdĺžnik 4"/>
          <p:cNvSpPr/>
          <p:nvPr/>
        </p:nvSpPr>
        <p:spPr>
          <a:xfrm>
            <a:off x="928662" y="5072074"/>
            <a:ext cx="6858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WAN</a:t>
            </a:r>
            <a:r>
              <a:rPr lang="sk-SK" dirty="0"/>
              <a:t>- vytvárajú prepojenie cez veľkú geografickú oblasť,!!!!!!! pracujú na </a:t>
            </a:r>
            <a:r>
              <a:rPr lang="sk-SK" b="1" dirty="0"/>
              <a:t>fyzickej a dátovej </a:t>
            </a:r>
            <a:r>
              <a:rPr lang="sk-SK" dirty="0"/>
              <a:t>vrstve OSI.!!!!!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Smerovač je základom fungovania internetových sietí a má tieto nasledujúce silné funkcie</a:t>
            </a:r>
            <a:r>
              <a:rPr lang="sk-SK" dirty="0"/>
              <a:t>: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sk-SK" dirty="0"/>
              <a:t>Podpora rôznych </a:t>
            </a:r>
            <a:r>
              <a:rPr lang="sk-SK" dirty="0" smtClean="0"/>
              <a:t>protokolov</a:t>
            </a:r>
            <a:r>
              <a:rPr lang="sk-SK" dirty="0"/>
              <a:t>-</a:t>
            </a:r>
            <a:r>
              <a:rPr lang="sk-SK" dirty="0" smtClean="0"/>
              <a:t> </a:t>
            </a:r>
            <a:r>
              <a:rPr lang="sk-SK" dirty="0" err="1"/>
              <a:t>Ethernet</a:t>
            </a:r>
            <a:r>
              <a:rPr lang="sk-SK" dirty="0"/>
              <a:t>, </a:t>
            </a:r>
            <a:r>
              <a:rPr lang="sk-SK" dirty="0" err="1"/>
              <a:t>Token</a:t>
            </a:r>
            <a:r>
              <a:rPr lang="sk-SK" dirty="0"/>
              <a:t> Ring, ISDN a ďalšie. Tým je zabezpečená kompatibilita počítačov na internete.</a:t>
            </a:r>
          </a:p>
          <a:p>
            <a:pPr lvl="0"/>
            <a:r>
              <a:rPr lang="sk-SK" dirty="0"/>
              <a:t>Prepojovanie sietí LAN so sieťami WAN. Siete sa tak dajú skladať ako Lego.</a:t>
            </a:r>
          </a:p>
          <a:p>
            <a:pPr lvl="0"/>
            <a:r>
              <a:rPr lang="sk-SK" dirty="0"/>
              <a:t>Filtrovanie </a:t>
            </a:r>
            <a:r>
              <a:rPr lang="sk-SK" dirty="0" err="1"/>
              <a:t>nežiadúcej</a:t>
            </a:r>
            <a:r>
              <a:rPr lang="sk-SK" dirty="0"/>
              <a:t> sieťovej prevádzky a izolovanie oblastí, z ktorých je povolené </a:t>
            </a:r>
            <a:r>
              <a:rPr lang="sk-SK" dirty="0" err="1"/>
              <a:t>všesmerové</a:t>
            </a:r>
            <a:r>
              <a:rPr lang="sk-SK" dirty="0"/>
              <a:t> (</a:t>
            </a:r>
            <a:r>
              <a:rPr lang="sk-SK" dirty="0" err="1"/>
              <a:t>broadcast</a:t>
            </a:r>
            <a:r>
              <a:rPr lang="sk-SK" dirty="0"/>
              <a:t>) vysielanie správ všetkým používateľom v sieti. Smerovač je kráľom </a:t>
            </a:r>
            <a:r>
              <a:rPr lang="sk-SK" dirty="0" err="1"/>
              <a:t>broadcast</a:t>
            </a:r>
            <a:r>
              <a:rPr lang="sk-SK" dirty="0"/>
              <a:t> domén.</a:t>
            </a:r>
          </a:p>
          <a:p>
            <a:pPr lvl="0"/>
            <a:r>
              <a:rPr lang="sk-SK" dirty="0"/>
              <a:t>Bezpečnosť a kontrola sieťovej prevádzky pomocou zoznamov prístupových oprávnení. </a:t>
            </a:r>
          </a:p>
          <a:p>
            <a:pPr lvl="0"/>
            <a:r>
              <a:rPr lang="sk-SK" dirty="0"/>
              <a:t>Výber optimálnej cesty doručenia </a:t>
            </a:r>
            <a:r>
              <a:rPr lang="sk-SK" dirty="0" err="1"/>
              <a:t>paketov</a:t>
            </a:r>
            <a:r>
              <a:rPr lang="sk-SK" dirty="0"/>
              <a:t>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19137"/>
          </a:xfrm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Smerova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č - router</a:t>
            </a:r>
          </a:p>
        </p:txBody>
      </p:sp>
      <p:pic>
        <p:nvPicPr>
          <p:cNvPr id="11267" name="Picture 4" descr="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981075"/>
            <a:ext cx="5256212" cy="3527425"/>
          </a:xfrm>
          <a:noFill/>
        </p:spPr>
      </p:pic>
      <p:pic>
        <p:nvPicPr>
          <p:cNvPr id="11269" name="Picture 6" descr="1"/>
          <p:cNvPicPr>
            <a:picLocks noChangeAspect="1" noChangeArrowheads="1"/>
          </p:cNvPicPr>
          <p:nvPr/>
        </p:nvPicPr>
        <p:blipFill>
          <a:blip r:embed="rId3"/>
          <a:srcRect t="16580" r="2718"/>
          <a:stretch>
            <a:fillRect/>
          </a:stretch>
        </p:blipFill>
        <p:spPr bwMode="auto">
          <a:xfrm>
            <a:off x="179388" y="5111750"/>
            <a:ext cx="5113337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179388" y="4508500"/>
            <a:ext cx="52562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>
                <a:solidFill>
                  <a:schemeClr val="bg1"/>
                </a:solidFill>
              </a:rPr>
              <a:t>Každý interfejs pripája inú sieť. Má IP adresu a masku z rozsahu danej siete</a:t>
            </a:r>
          </a:p>
        </p:txBody>
      </p:sp>
      <p:pic>
        <p:nvPicPr>
          <p:cNvPr id="10" name="Obrázok 9"/>
          <p:cNvPicPr/>
          <p:nvPr/>
        </p:nvPicPr>
        <p:blipFill>
          <a:blip r:embed="rId4"/>
          <a:srcRect l="61423" t="26847" r="18565" b="13547"/>
          <a:stretch>
            <a:fillRect/>
          </a:stretch>
        </p:blipFill>
        <p:spPr bwMode="auto">
          <a:xfrm>
            <a:off x="5786446" y="714356"/>
            <a:ext cx="3071834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b="1" i="1" u="sng" dirty="0" smtClean="0"/>
              <a:t>Vnútorné komponenty smerovača (CPU, RAM ...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k-SK" b="1" dirty="0" smtClean="0"/>
              <a:t>CPU</a:t>
            </a:r>
            <a:r>
              <a:rPr lang="sk-SK" dirty="0" smtClean="0"/>
              <a:t> </a:t>
            </a:r>
            <a:r>
              <a:rPr lang="sk-SK" dirty="0"/>
              <a:t>– vykonáva inštrukcie v operačnom systéme, je to mikroprocesor, väčšie smerovače môžu mať viac CPU.</a:t>
            </a:r>
          </a:p>
          <a:p>
            <a:r>
              <a:rPr lang="sk-SK" b="1" dirty="0"/>
              <a:t> RAM</a:t>
            </a:r>
            <a:r>
              <a:rPr lang="sk-SK" dirty="0"/>
              <a:t> – je používaná pre smerovacie tabuľky, rýchla prepínacia </a:t>
            </a:r>
            <a:r>
              <a:rPr lang="sk-SK" dirty="0" err="1"/>
              <a:t>keš</a:t>
            </a:r>
            <a:r>
              <a:rPr lang="sk-SK" dirty="0"/>
              <a:t>, smerovacia konfigurácia, vyrovnávacia pamäť pre IOS, pri výpadku napájania sa zmaže, rozširuje sa cez </a:t>
            </a:r>
            <a:r>
              <a:rPr lang="sk-SK" dirty="0" err="1"/>
              <a:t>DIMMs</a:t>
            </a:r>
            <a:r>
              <a:rPr lang="sk-SK" dirty="0"/>
              <a:t>.</a:t>
            </a:r>
          </a:p>
          <a:p>
            <a:r>
              <a:rPr lang="sk-SK" b="1" dirty="0"/>
              <a:t>FLASH</a:t>
            </a:r>
            <a:r>
              <a:rPr lang="sk-SK" dirty="0"/>
              <a:t>-  smerovač normálne </a:t>
            </a:r>
            <a:r>
              <a:rPr lang="sk-SK" dirty="0" err="1"/>
              <a:t>načitáva</a:t>
            </a:r>
            <a:r>
              <a:rPr lang="sk-SK" dirty="0"/>
              <a:t> IOS z FLASH.</a:t>
            </a:r>
          </a:p>
          <a:p>
            <a:r>
              <a:rPr lang="sk-SK" b="1" dirty="0"/>
              <a:t>NVRAM</a:t>
            </a:r>
            <a:r>
              <a:rPr lang="sk-SK" dirty="0"/>
              <a:t> – používaná na uloženie spúšťacej konfigurácie, vypnutím sa nemaže.</a:t>
            </a:r>
          </a:p>
          <a:p>
            <a:r>
              <a:rPr lang="sk-SK" b="1" dirty="0"/>
              <a:t> Zbernice</a:t>
            </a:r>
            <a:r>
              <a:rPr lang="sk-SK" dirty="0"/>
              <a:t> - delíme na </a:t>
            </a:r>
            <a:r>
              <a:rPr lang="sk-SK" b="1" i="1" u="sng" dirty="0"/>
              <a:t>systémovú a CPU zbernicu</a:t>
            </a:r>
            <a:r>
              <a:rPr lang="sk-SK" dirty="0"/>
              <a:t>. Systémová slúži na komunikáciu medzi CPU a rozhraniami, rozširujúcimi slotmi. CPU zbernica komunikuje z pamäťami.</a:t>
            </a:r>
          </a:p>
          <a:p>
            <a:r>
              <a:rPr lang="sk-SK" b="1" dirty="0"/>
              <a:t>ROM</a:t>
            </a:r>
            <a:r>
              <a:rPr lang="sk-SK" dirty="0"/>
              <a:t> –  je použitá pre trvalé uloženie spúšťacieho diagnostického kódu. Hlavná úloha je </a:t>
            </a:r>
            <a:r>
              <a:rPr lang="sk-SK" dirty="0" err="1"/>
              <a:t>hardverová</a:t>
            </a:r>
            <a:r>
              <a:rPr lang="sk-SK" dirty="0"/>
              <a:t> diagnostika počas spustenia </a:t>
            </a:r>
            <a:r>
              <a:rPr lang="sk-SK" dirty="0" err="1"/>
              <a:t>routra</a:t>
            </a:r>
            <a:r>
              <a:rPr lang="sk-SK" dirty="0"/>
              <a:t> a nahranie IOS z </a:t>
            </a:r>
            <a:r>
              <a:rPr lang="sk-SK" dirty="0" err="1"/>
              <a:t>flešky</a:t>
            </a:r>
            <a:r>
              <a:rPr lang="sk-SK" dirty="0"/>
              <a:t> do RAM.</a:t>
            </a:r>
          </a:p>
          <a:p>
            <a:r>
              <a:rPr lang="sk-SK" b="1" dirty="0"/>
              <a:t>Rozhrania</a:t>
            </a:r>
            <a:r>
              <a:rPr lang="sk-SK" dirty="0"/>
              <a:t> - LAN, </a:t>
            </a:r>
            <a:r>
              <a:rPr lang="sk-SK" dirty="0" err="1"/>
              <a:t>Ethernet</a:t>
            </a:r>
            <a:r>
              <a:rPr lang="sk-SK" dirty="0"/>
              <a:t> alebo </a:t>
            </a:r>
            <a:r>
              <a:rPr lang="sk-SK" dirty="0" err="1"/>
              <a:t>Token-Ring</a:t>
            </a:r>
            <a:r>
              <a:rPr lang="sk-SK" dirty="0"/>
              <a:t> WAN, sériové, ISDN, integrované CSU, LAN aj WAN rozhrania buď pevná konfigurácia alebo modulárne </a:t>
            </a:r>
            <a:r>
              <a:rPr lang="sk-SK" dirty="0" err="1"/>
              <a:t>Console</a:t>
            </a:r>
            <a:r>
              <a:rPr lang="sk-SK" dirty="0"/>
              <a:t>/AUX, sériový, na inicializáciu </a:t>
            </a:r>
            <a:r>
              <a:rPr lang="sk-SK" dirty="0" err="1"/>
              <a:t>routra</a:t>
            </a:r>
            <a:r>
              <a:rPr lang="sk-SK" dirty="0"/>
              <a:t>, (AUX pre pripojenie modemu)</a:t>
            </a:r>
          </a:p>
          <a:p>
            <a:r>
              <a:rPr lang="sk-SK" b="1" dirty="0"/>
              <a:t>Napájací zdroj</a:t>
            </a:r>
            <a:r>
              <a:rPr lang="sk-SK" dirty="0"/>
              <a:t> - napája všetky komponenty smerovača.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IOS</a:t>
            </a:r>
            <a:r>
              <a:rPr lang="sk-SK" dirty="0" smtClean="0"/>
              <a:t> -</a:t>
            </a:r>
            <a:r>
              <a:rPr lang="sk-SK" b="1" dirty="0" err="1"/>
              <a:t>InternetworkOperatingSystem</a:t>
            </a:r>
            <a:r>
              <a:rPr lang="sk-SK" b="1" dirty="0"/>
              <a:t>)</a:t>
            </a:r>
            <a:r>
              <a:rPr lang="sk-SK" dirty="0"/>
              <a:t>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Tvorí ho len jediný súbor, na rozdiel od operačných systémov bežných PC, ktoré sa skladajú z tisícov rôznych súborov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/>
              <a:t>Kapacitne zaberá niekoľko MB. Výhodou je, jednoduché </a:t>
            </a:r>
            <a:r>
              <a:rPr lang="sk-SK" dirty="0" err="1"/>
              <a:t>odzálohovanie</a:t>
            </a:r>
            <a:r>
              <a:rPr lang="sk-SK" dirty="0"/>
              <a:t> kópie, teda obrazu systému (</a:t>
            </a:r>
            <a:r>
              <a:rPr lang="sk-SK" dirty="0" err="1"/>
              <a:t>systemimages</a:t>
            </a:r>
            <a:r>
              <a:rPr lang="sk-SK" dirty="0"/>
              <a:t>). </a:t>
            </a:r>
            <a:endParaRPr lang="sk-SK" dirty="0" smtClean="0"/>
          </a:p>
          <a:p>
            <a:r>
              <a:rPr lang="sk-SK" dirty="0" smtClean="0"/>
              <a:t>Obrazy </a:t>
            </a:r>
            <a:r>
              <a:rPr lang="sk-SK" dirty="0"/>
              <a:t>systému sa sťahujú a umiestňujú na smerovače kvôli zálohovaniu, inovácii funkcií a pri opätovnom spustení  po havárii.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634</Words>
  <Application>Microsoft Office PowerPoint</Application>
  <PresentationFormat>Prezentácia na obrazovke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Motív Office</vt:lpstr>
      <vt:lpstr>Smerovače a ich základná konfigurácia</vt:lpstr>
      <vt:lpstr>Smerovač</vt:lpstr>
      <vt:lpstr>Smerovač</vt:lpstr>
      <vt:lpstr>Úloha smerovača v LAN a WAN sieti </vt:lpstr>
      <vt:lpstr>Snímka 5</vt:lpstr>
      <vt:lpstr>Smerovač je základom fungovania internetových sietí a má tieto nasledujúce silné funkcie: </vt:lpstr>
      <vt:lpstr>Smerovač - router</vt:lpstr>
      <vt:lpstr>Vnútorné komponenty smerovača (CPU, RAM ... </vt:lpstr>
      <vt:lpstr>IOS -InternetworkOperatingSystem) </vt:lpstr>
      <vt:lpstr>Konfiguračné súbory</vt:lpstr>
      <vt:lpstr>Režim práce s o smerovačom</vt:lpstr>
      <vt:lpstr>Užívateľský režim (user EXEC mode).</vt:lpstr>
      <vt:lpstr>Privilegovaný užívateľský režim (privileged EXEC mode)</vt:lpstr>
      <vt:lpstr>Príklady použitia príkazov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Smerovače a ich základná konfigurácia</dc:title>
  <dc:creator>__</dc:creator>
  <cp:lastModifiedBy>__</cp:lastModifiedBy>
  <cp:revision>3</cp:revision>
  <dcterms:created xsi:type="dcterms:W3CDTF">2021-10-11T14:42:58Z</dcterms:created>
  <dcterms:modified xsi:type="dcterms:W3CDTF">2021-10-12T16:15:44Z</dcterms:modified>
</cp:coreProperties>
</file>