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  <p:sldId id="262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65" r:id="rId18"/>
    <p:sldId id="274" r:id="rId19"/>
    <p:sldId id="276" r:id="rId20"/>
    <p:sldId id="277" r:id="rId21"/>
    <p:sldId id="275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2478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539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5364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414021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1638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9318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7428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24915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47919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16268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4719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CC0EB-6AFE-4A18-B6AF-166824F0119B}" type="datetimeFigureOut">
              <a:rPr lang="sk-SK" smtClean="0"/>
              <a:pPr/>
              <a:t>15. 2. 2022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5B83-4745-4C2A-BEC5-B5C4F5AE4A1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614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Smerovacie a smerované protokoly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Mikulášová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52208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Charakteristika dynamických smerovacích protokolov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Slúžia  pre automatizované napĺňanie obsahu smerovacej tabuľky</a:t>
            </a:r>
          </a:p>
          <a:p>
            <a:r>
              <a:rPr lang="sk-SK" dirty="0" smtClean="0"/>
              <a:t>Pomocou nich smerovače vzájomne spolupracujú </a:t>
            </a:r>
          </a:p>
          <a:p>
            <a:r>
              <a:rPr lang="sk-SK" dirty="0" smtClean="0"/>
              <a:t>Pomocou nich sa objavujú vzdialené siete </a:t>
            </a:r>
          </a:p>
          <a:p>
            <a:r>
              <a:rPr lang="sk-SK" dirty="0" smtClean="0"/>
              <a:t>Vyberá najlepšej cesta </a:t>
            </a:r>
          </a:p>
          <a:p>
            <a:r>
              <a:rPr lang="sk-SK" dirty="0" smtClean="0"/>
              <a:t>Pomocou nich  sa smerovače prispôsobujú všetkým zmenám v sieti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Dynamické smerovacie protokoly obsahujú:</a:t>
            </a:r>
            <a:endParaRPr lang="sk-SK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smtClean="0"/>
              <a:t>Algoritmus</a:t>
            </a:r>
            <a:r>
              <a:rPr lang="sk-SK" dirty="0" smtClean="0"/>
              <a:t> – kroky, ktorými protokol postupuje pri napĺňaní obsahu smerovacej tabuľky, výbere najlepších ciest a ich oznamovaní </a:t>
            </a:r>
          </a:p>
          <a:p>
            <a:r>
              <a:rPr lang="sk-SK" dirty="0" smtClean="0"/>
              <a:t> </a:t>
            </a:r>
            <a:r>
              <a:rPr lang="sk-SK" b="1" dirty="0" smtClean="0"/>
              <a:t>Správy</a:t>
            </a:r>
            <a:r>
              <a:rPr lang="sk-SK" dirty="0" smtClean="0"/>
              <a:t> – údajové štruktúry, ktorými susedné smerovače komunikujú, aby si navzájom oznámili informácie o dostupných sieťach a cestách k nim</a:t>
            </a:r>
            <a:endParaRPr lang="sk-SK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Rozdelenie dynamických smerovacích protokolov: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1432" y="1904999"/>
            <a:ext cx="7220589" cy="39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Rozdelenie D.P.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b="1" dirty="0" smtClean="0"/>
              <a:t>Interné </a:t>
            </a:r>
            <a:r>
              <a:rPr lang="sk-SK" dirty="0" smtClean="0"/>
              <a:t>resp. vnútorné, tzv. </a:t>
            </a:r>
            <a:r>
              <a:rPr lang="sk-SK" i="1" dirty="0" err="1" smtClean="0"/>
              <a:t>Interior</a:t>
            </a:r>
            <a:r>
              <a:rPr lang="sk-SK" i="1" dirty="0" smtClean="0"/>
              <a:t> </a:t>
            </a:r>
            <a:r>
              <a:rPr lang="sk-SK" i="1" dirty="0" err="1" smtClean="0"/>
              <a:t>Gateway</a:t>
            </a:r>
            <a:r>
              <a:rPr lang="sk-SK" i="1" dirty="0" smtClean="0"/>
              <a:t> </a:t>
            </a:r>
            <a:r>
              <a:rPr lang="sk-SK" i="1" dirty="0" err="1" smtClean="0"/>
              <a:t>Pr</a:t>
            </a:r>
            <a:r>
              <a:rPr lang="sk-SK" dirty="0" err="1" smtClean="0"/>
              <a:t>otocols</a:t>
            </a:r>
            <a:r>
              <a:rPr lang="sk-SK" dirty="0" smtClean="0"/>
              <a:t> (IGP)</a:t>
            </a:r>
          </a:p>
          <a:p>
            <a:pPr marL="1077913"/>
            <a:r>
              <a:rPr lang="sk-SK" dirty="0" smtClean="0"/>
              <a:t>protokoly sa používajú vnútri jedného autonómneho systému - napríklad firemného intranetu.</a:t>
            </a:r>
          </a:p>
          <a:p>
            <a:r>
              <a:rPr lang="sk-SK" dirty="0" smtClean="0"/>
              <a:t> </a:t>
            </a:r>
            <a:r>
              <a:rPr lang="sk-SK" b="1" dirty="0" smtClean="0"/>
              <a:t>Externé </a:t>
            </a:r>
            <a:r>
              <a:rPr lang="sk-SK" dirty="0" smtClean="0"/>
              <a:t>resp. vonkajšie, tzv. </a:t>
            </a:r>
            <a:r>
              <a:rPr lang="sk-SK" i="1" dirty="0" err="1" smtClean="0"/>
              <a:t>Exterior</a:t>
            </a:r>
            <a:r>
              <a:rPr lang="sk-SK" i="1" dirty="0" smtClean="0"/>
              <a:t> </a:t>
            </a:r>
            <a:r>
              <a:rPr lang="sk-SK" i="1" dirty="0" err="1" smtClean="0"/>
              <a:t>Gateway</a:t>
            </a:r>
            <a:r>
              <a:rPr lang="sk-SK" i="1" dirty="0" smtClean="0"/>
              <a:t> </a:t>
            </a:r>
            <a:r>
              <a:rPr lang="sk-SK" i="1" dirty="0" err="1" smtClean="0"/>
              <a:t>Protoco</a:t>
            </a:r>
            <a:r>
              <a:rPr lang="sk-SK" dirty="0" err="1" smtClean="0"/>
              <a:t>ls</a:t>
            </a:r>
            <a:r>
              <a:rPr lang="sk-SK" dirty="0" smtClean="0"/>
              <a:t> (EGP)</a:t>
            </a:r>
          </a:p>
          <a:p>
            <a:pPr marL="898525"/>
            <a:r>
              <a:rPr lang="sk-SK" dirty="0" smtClean="0"/>
              <a:t> Externé protokoly sa používajú medzi autonómnymi systémami</a:t>
            </a:r>
          </a:p>
          <a:p>
            <a:pPr marL="269875" indent="-269875" defTabSz="177800"/>
            <a:r>
              <a:rPr lang="pl-PL" b="1" dirty="0" smtClean="0"/>
              <a:t>Autonómny systém: </a:t>
            </a:r>
            <a:r>
              <a:rPr lang="pl-PL" dirty="0" smtClean="0"/>
              <a:t>sieť pod spoločnou administratívnou správou</a:t>
            </a:r>
          </a:p>
          <a:p>
            <a:r>
              <a:rPr lang="sk-SK" b="1" dirty="0" smtClean="0"/>
              <a:t>Protokoly pre hraničné brány </a:t>
            </a:r>
            <a:r>
              <a:rPr lang="sk-SK" i="1" dirty="0" smtClean="0"/>
              <a:t>( </a:t>
            </a:r>
            <a:r>
              <a:rPr lang="sk-SK" i="1" dirty="0" err="1" smtClean="0"/>
              <a:t>Border</a:t>
            </a:r>
            <a:r>
              <a:rPr lang="sk-SK" i="1" dirty="0" smtClean="0"/>
              <a:t> </a:t>
            </a:r>
            <a:r>
              <a:rPr lang="sk-SK" i="1" dirty="0" err="1" smtClean="0"/>
              <a:t>Gateway</a:t>
            </a:r>
            <a:r>
              <a:rPr lang="sk-SK" i="1" dirty="0" smtClean="0"/>
              <a:t> </a:t>
            </a:r>
            <a:r>
              <a:rPr lang="sk-SK" i="1" dirty="0" err="1" smtClean="0"/>
              <a:t>Protocol</a:t>
            </a:r>
            <a:r>
              <a:rPr lang="sk-SK" dirty="0" smtClean="0"/>
              <a:t>, BGP, je príkladom protokolu pre externé brány) slúžia na výpočet smerovacích ciest cez "veľký" Internet</a:t>
            </a:r>
          </a:p>
          <a:p>
            <a:pPr marL="717550"/>
            <a:r>
              <a:rPr lang="sk-SK" dirty="0" smtClean="0"/>
              <a:t>Využívajú </a:t>
            </a:r>
            <a:r>
              <a:rPr lang="sk-SK" dirty="0" err="1" smtClean="0"/>
              <a:t>Path</a:t>
            </a:r>
            <a:r>
              <a:rPr lang="sk-SK" dirty="0" smtClean="0"/>
              <a:t> </a:t>
            </a:r>
            <a:r>
              <a:rPr lang="sk-SK" dirty="0" err="1" smtClean="0"/>
              <a:t>Vector</a:t>
            </a:r>
            <a:r>
              <a:rPr lang="sk-SK" dirty="0" smtClean="0"/>
              <a:t> </a:t>
            </a:r>
            <a:r>
              <a:rPr lang="sk-SK" dirty="0" err="1" smtClean="0"/>
              <a:t>Algorithm</a:t>
            </a:r>
            <a:r>
              <a:rPr lang="sk-SK" dirty="0" smtClean="0"/>
              <a:t>. Pri smerovaní je k dispozícii nielen smer, ale aj konkrétne uzly na trase, ktorými má </a:t>
            </a:r>
            <a:r>
              <a:rPr lang="sk-SK" dirty="0" err="1" smtClean="0"/>
              <a:t>paket</a:t>
            </a:r>
            <a:r>
              <a:rPr lang="sk-SK" dirty="0" smtClean="0"/>
              <a:t> prechádzať.</a:t>
            </a:r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8310" t="32451" r="2289" b="10930"/>
          <a:stretch>
            <a:fillRect/>
          </a:stretch>
        </p:blipFill>
        <p:spPr bwMode="auto">
          <a:xfrm>
            <a:off x="2099256" y="407739"/>
            <a:ext cx="7366716" cy="560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Vnútorné smerovacie protokoly: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786685" y="2506662"/>
            <a:ext cx="10515600" cy="3533530"/>
          </a:xfrm>
        </p:spPr>
        <p:txBody>
          <a:bodyPr>
            <a:normAutofit fontScale="85000" lnSpcReduction="10000"/>
          </a:bodyPr>
          <a:lstStyle/>
          <a:p>
            <a:r>
              <a:rPr lang="sk-SK" sz="2600" dirty="0" err="1" smtClean="0"/>
              <a:t>Preposielanie</a:t>
            </a:r>
            <a:r>
              <a:rPr lang="sk-SK" sz="2600" dirty="0" smtClean="0"/>
              <a:t> smerovacích tabuliek v daných časových intervaloch – bezprostredným susedom pri zmene topológie/30sekúnd, 180 sekúnd – nefunkčná linka/</a:t>
            </a:r>
          </a:p>
          <a:p>
            <a:r>
              <a:rPr lang="sk-SK" sz="2600" dirty="0" smtClean="0"/>
              <a:t>Každý smerovač príjme tabuľku  a pridá do nej svoje údaje – vzdialenosť a rozhrania</a:t>
            </a:r>
          </a:p>
          <a:p>
            <a:r>
              <a:rPr lang="sk-SK" sz="2600" dirty="0" smtClean="0"/>
              <a:t>Znovu ju </a:t>
            </a:r>
            <a:r>
              <a:rPr lang="sk-SK" sz="2600" dirty="0" err="1" smtClean="0"/>
              <a:t>prepošle</a:t>
            </a:r>
            <a:r>
              <a:rPr lang="sk-SK" sz="2600" dirty="0" smtClean="0"/>
              <a:t> svojím susedom</a:t>
            </a:r>
          </a:p>
          <a:p>
            <a:r>
              <a:rPr lang="sk-SK" sz="2600" dirty="0" smtClean="0"/>
              <a:t>Vzdialenosť sa určuje počtom </a:t>
            </a:r>
            <a:r>
              <a:rPr lang="sk-SK" sz="2600" dirty="0" err="1" smtClean="0"/>
              <a:t>hopov</a:t>
            </a:r>
            <a:r>
              <a:rPr lang="sk-SK" sz="2600" dirty="0" smtClean="0"/>
              <a:t>- počet smerovačov, ktoré </a:t>
            </a:r>
            <a:r>
              <a:rPr lang="sk-SK" sz="2600" dirty="0" err="1" smtClean="0"/>
              <a:t>paket</a:t>
            </a:r>
            <a:r>
              <a:rPr lang="sk-SK" sz="2600" dirty="0" smtClean="0"/>
              <a:t> musí prejsť, aby sa dostal k cieľu</a:t>
            </a:r>
          </a:p>
          <a:p>
            <a:r>
              <a:rPr lang="sk-SK" sz="2600" dirty="0" smtClean="0"/>
              <a:t>V smerovacej tabuľke je aj metrika- udáva rýchlosť a spoľahlivosť  </a:t>
            </a:r>
            <a:r>
              <a:rPr lang="sk-SK" sz="2600" dirty="0" err="1" smtClean="0"/>
              <a:t>preposielania</a:t>
            </a:r>
            <a:r>
              <a:rPr lang="sk-SK" sz="2600" dirty="0" smtClean="0"/>
              <a:t> </a:t>
            </a:r>
            <a:r>
              <a:rPr lang="sk-SK" sz="2600" dirty="0" err="1" smtClean="0"/>
              <a:t>paketov</a:t>
            </a:r>
            <a:endParaRPr lang="sk-SK" sz="2600" dirty="0" smtClean="0"/>
          </a:p>
          <a:p>
            <a:r>
              <a:rPr lang="sk-SK" sz="2600" dirty="0" err="1" smtClean="0"/>
              <a:t>Preposiela</a:t>
            </a:r>
            <a:r>
              <a:rPr lang="sk-SK" sz="2600" dirty="0" smtClean="0"/>
              <a:t> sa málo informácií, používa sa pre malé siete</a:t>
            </a:r>
          </a:p>
          <a:p>
            <a:r>
              <a:rPr lang="sk-SK" sz="2600" dirty="0" smtClean="0"/>
              <a:t>Patria sem: RIPv1, RIPv2, IGRP, EIGRP, BGP</a:t>
            </a:r>
          </a:p>
          <a:p>
            <a:endParaRPr lang="sk-SK" sz="1800" dirty="0" smtClean="0"/>
          </a:p>
          <a:p>
            <a:endParaRPr lang="sk-SK" sz="2400" dirty="0" smtClean="0"/>
          </a:p>
          <a:p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4294967295"/>
          </p:nvPr>
        </p:nvSpPr>
        <p:spPr>
          <a:xfrm>
            <a:off x="643942" y="1591012"/>
            <a:ext cx="6851561" cy="823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rgbClr val="FF0000"/>
                </a:solidFill>
              </a:rPr>
              <a:t>A/ </a:t>
            </a:r>
            <a:r>
              <a:rPr lang="sk-SK" dirty="0" err="1" smtClean="0">
                <a:solidFill>
                  <a:srgbClr val="FF0000"/>
                </a:solidFill>
              </a:rPr>
              <a:t>Distance-Vector</a:t>
            </a:r>
            <a:r>
              <a:rPr lang="sk-SK" dirty="0" smtClean="0">
                <a:solidFill>
                  <a:srgbClr val="FF0000"/>
                </a:solidFill>
              </a:rPr>
              <a:t> – vektor vzdialenosti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76223" cy="1325563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B/</a:t>
            </a:r>
            <a:r>
              <a:rPr lang="sk-SK" sz="2800" b="1" dirty="0" err="1" smtClean="0">
                <a:solidFill>
                  <a:srgbClr val="FF0000"/>
                </a:solidFill>
              </a:rPr>
              <a:t>Link-state</a:t>
            </a:r>
            <a:r>
              <a:rPr lang="sk-SK" sz="2800" b="1" dirty="0" smtClean="0">
                <a:solidFill>
                  <a:srgbClr val="FF0000"/>
                </a:solidFill>
              </a:rPr>
              <a:t> – stav linky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Smerovače si navzájom oznamujú presné informácie, ako sú vzájomne prepojené a aké siete sa na týchto </a:t>
            </a:r>
            <a:r>
              <a:rPr lang="sk-SK" dirty="0" err="1" smtClean="0"/>
              <a:t>prepojoch</a:t>
            </a:r>
            <a:r>
              <a:rPr lang="sk-SK" dirty="0" smtClean="0"/>
              <a:t> nachádzajú 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Link-state</a:t>
            </a:r>
            <a:r>
              <a:rPr lang="sk-SK" dirty="0" smtClean="0"/>
              <a:t> znamená stav, t.j. vlastnosti prepoja medzi smerovačmi – protokol najkratších ciest</a:t>
            </a:r>
          </a:p>
          <a:p>
            <a:r>
              <a:rPr lang="sk-SK" dirty="0" smtClean="0"/>
              <a:t>Každý smerovač pozná detailnú mapu celej </a:t>
            </a:r>
            <a:r>
              <a:rPr lang="sk-SK" dirty="0" err="1" smtClean="0"/>
              <a:t>topológie</a:t>
            </a:r>
            <a:r>
              <a:rPr lang="sk-SK" dirty="0" smtClean="0"/>
              <a:t> (tzv. graf) </a:t>
            </a:r>
          </a:p>
          <a:p>
            <a:r>
              <a:rPr lang="sk-SK" dirty="0" smtClean="0"/>
              <a:t>Na tejto mape každý smerovač hľadá najlepšie cesty </a:t>
            </a:r>
          </a:p>
          <a:p>
            <a:r>
              <a:rPr lang="sk-SK" dirty="0" smtClean="0"/>
              <a:t> Informácie o </a:t>
            </a:r>
            <a:r>
              <a:rPr lang="sk-SK" dirty="0" err="1" smtClean="0"/>
              <a:t>topológií</a:t>
            </a:r>
            <a:r>
              <a:rPr lang="sk-SK" dirty="0" smtClean="0"/>
              <a:t> sú podrobnejšie, a teda aj komplexnejšie</a:t>
            </a:r>
          </a:p>
          <a:p>
            <a:r>
              <a:rPr lang="sk-SK" dirty="0" smtClean="0"/>
              <a:t>Aktualizačné informácie sa vysielajú len pri zmene </a:t>
            </a:r>
            <a:r>
              <a:rPr lang="sk-SK" dirty="0" err="1" smtClean="0"/>
              <a:t>topológie</a:t>
            </a:r>
            <a:endParaRPr lang="sk-SK" dirty="0" smtClean="0"/>
          </a:p>
          <a:p>
            <a:r>
              <a:rPr lang="sk-SK" dirty="0" smtClean="0"/>
              <a:t>Patria sem:: OSPF, IS-IS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Každý smerovač, na ktorom je spustený protokol </a:t>
            </a:r>
            <a:r>
              <a:rPr lang="sk-SK" sz="4000" b="1" dirty="0" err="1" smtClean="0">
                <a:solidFill>
                  <a:srgbClr val="FF0000"/>
                </a:solidFill>
              </a:rPr>
              <a:t>Link</a:t>
            </a:r>
            <a:r>
              <a:rPr lang="sk-SK" sz="4000" b="1" dirty="0" smtClean="0">
                <a:solidFill>
                  <a:srgbClr val="FF0000"/>
                </a:solidFill>
              </a:rPr>
              <a:t> State </a:t>
            </a:r>
            <a:r>
              <a:rPr lang="sk-SK" sz="4000" b="1" dirty="0" err="1" smtClean="0">
                <a:solidFill>
                  <a:srgbClr val="FF0000"/>
                </a:solidFill>
              </a:rPr>
              <a:t>Routing</a:t>
            </a:r>
            <a:r>
              <a:rPr lang="sk-SK" sz="4000" b="1" dirty="0" smtClean="0">
                <a:solidFill>
                  <a:srgbClr val="FF0000"/>
                </a:solidFill>
              </a:rPr>
              <a:t>  vytvára tri rôzne tabuľky</a:t>
            </a:r>
            <a:r>
              <a:rPr lang="sk-SK" sz="4000" dirty="0" smtClean="0"/>
              <a:t>.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Tabuľka susedov </a:t>
            </a:r>
            <a:r>
              <a:rPr lang="sk-SK" dirty="0" smtClean="0"/>
              <a:t>- tabuľka susedných smerovačov, ktoré pracujú s rovnakým smerovacím protokolom stavu spojenia. </a:t>
            </a:r>
          </a:p>
          <a:p>
            <a:r>
              <a:rPr lang="sk-SK" b="1" dirty="0" smtClean="0"/>
              <a:t>Tabuľka </a:t>
            </a:r>
            <a:r>
              <a:rPr lang="sk-SK" b="1" dirty="0" err="1" smtClean="0"/>
              <a:t>topológie</a:t>
            </a:r>
            <a:r>
              <a:rPr lang="sk-SK" b="1" dirty="0" smtClean="0"/>
              <a:t> </a:t>
            </a:r>
            <a:r>
              <a:rPr lang="sk-SK" dirty="0" smtClean="0"/>
              <a:t>- tabuľka, ktorá uchováva </a:t>
            </a:r>
            <a:r>
              <a:rPr lang="sk-SK" dirty="0" err="1" smtClean="0"/>
              <a:t>topológiu</a:t>
            </a:r>
            <a:r>
              <a:rPr lang="sk-SK" dirty="0" smtClean="0"/>
              <a:t> celej siete.</a:t>
            </a:r>
          </a:p>
          <a:p>
            <a:r>
              <a:rPr lang="sk-SK" b="1" dirty="0" smtClean="0"/>
              <a:t>Smerovacia tabuľka </a:t>
            </a:r>
            <a:r>
              <a:rPr lang="sk-SK" dirty="0" smtClean="0"/>
              <a:t>- tabuľka, v ktorej sú uložené najlepšie trasy.</a:t>
            </a:r>
            <a:endParaRPr lang="sk-SK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sk-SK" b="1" dirty="0" err="1" smtClean="0"/>
              <a:t>Classful</a:t>
            </a:r>
            <a:r>
              <a:rPr lang="sk-SK" b="1" dirty="0" smtClean="0"/>
              <a:t> a </a:t>
            </a:r>
            <a:r>
              <a:rPr lang="sk-SK" b="1" dirty="0" err="1" smtClean="0"/>
              <a:t>Classless</a:t>
            </a:r>
            <a:r>
              <a:rPr lang="sk-SK" b="1" dirty="0" smtClean="0"/>
              <a:t> smerovacie protokoly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352" t="22141" r="8204" b="16507"/>
          <a:stretch>
            <a:fillRect/>
          </a:stretch>
        </p:blipFill>
        <p:spPr bwMode="auto">
          <a:xfrm>
            <a:off x="1249251" y="1519707"/>
            <a:ext cx="8100811" cy="467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Classful</a:t>
            </a:r>
            <a:r>
              <a:rPr lang="sk-SK" b="1" dirty="0" smtClean="0"/>
              <a:t> smerovacie protokoly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Starší predchodcovia súčasných protokolov </a:t>
            </a:r>
          </a:p>
          <a:p>
            <a:r>
              <a:rPr lang="sk-SK" dirty="0" smtClean="0"/>
              <a:t>Vo svojich správach neprenášajú informáciu o maske siete, len ich adresy </a:t>
            </a:r>
          </a:p>
          <a:p>
            <a:r>
              <a:rPr lang="sk-SK" dirty="0" smtClean="0"/>
              <a:t>Predpokladajú, že ak je sieť </a:t>
            </a:r>
            <a:r>
              <a:rPr lang="sk-SK" dirty="0" err="1" smtClean="0"/>
              <a:t>podsieťovaná</a:t>
            </a:r>
            <a:r>
              <a:rPr lang="sk-SK" dirty="0" smtClean="0"/>
              <a:t>, každá podsieť má rovnakú masku </a:t>
            </a:r>
          </a:p>
          <a:p>
            <a:r>
              <a:rPr lang="sk-SK" dirty="0" smtClean="0"/>
              <a:t>V súčasnosti vzhľadom na toto obmedzenie prakticky nepoužiteľné </a:t>
            </a:r>
          </a:p>
          <a:p>
            <a:r>
              <a:rPr lang="sk-SK" dirty="0" smtClean="0"/>
              <a:t>Patrí sem: RIPv1, IGRP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Protokol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b="1" dirty="0" smtClean="0">
                <a:solidFill>
                  <a:srgbClr val="FF0000"/>
                </a:solidFill>
              </a:rPr>
              <a:t>definuje procesy a postup spracovávania správ na oboch koncoch</a:t>
            </a:r>
            <a:endParaRPr lang="sk-SK" dirty="0" smtClean="0">
              <a:solidFill>
                <a:srgbClr val="FF0000"/>
              </a:solidFill>
            </a:endParaRPr>
          </a:p>
          <a:p>
            <a:pPr lvl="0"/>
            <a:r>
              <a:rPr lang="sk-SK" b="1" dirty="0" smtClean="0">
                <a:solidFill>
                  <a:srgbClr val="FF0000"/>
                </a:solidFill>
              </a:rPr>
              <a:t>definuje typ správy</a:t>
            </a:r>
            <a:endParaRPr lang="sk-SK" dirty="0" smtClean="0">
              <a:solidFill>
                <a:srgbClr val="FF0000"/>
              </a:solidFill>
            </a:endParaRPr>
          </a:p>
          <a:p>
            <a:pPr lvl="0"/>
            <a:r>
              <a:rPr lang="sk-SK" b="1" dirty="0" smtClean="0">
                <a:solidFill>
                  <a:srgbClr val="FF0000"/>
                </a:solidFill>
              </a:rPr>
              <a:t>definuje syntax (formát) správy</a:t>
            </a:r>
            <a:endParaRPr lang="sk-SK" dirty="0" smtClean="0">
              <a:solidFill>
                <a:srgbClr val="FF0000"/>
              </a:solidFill>
            </a:endParaRPr>
          </a:p>
          <a:p>
            <a:pPr lvl="0"/>
            <a:r>
              <a:rPr lang="sk-SK" b="1" dirty="0" smtClean="0">
                <a:solidFill>
                  <a:srgbClr val="FF0000"/>
                </a:solidFill>
              </a:rPr>
              <a:t>definuje význam každého použitého informačného poľa v správe</a:t>
            </a:r>
            <a:endParaRPr lang="sk-SK" dirty="0" smtClean="0">
              <a:solidFill>
                <a:srgbClr val="FF0000"/>
              </a:solidFill>
            </a:endParaRPr>
          </a:p>
          <a:p>
            <a:pPr lvl="0"/>
            <a:r>
              <a:rPr lang="sk-SK" b="1" dirty="0" smtClean="0">
                <a:solidFill>
                  <a:srgbClr val="FF0000"/>
                </a:solidFill>
              </a:rPr>
              <a:t>definuje, ako je správa odoslaná a aká je na ňu odpoveď</a:t>
            </a:r>
            <a:endParaRPr lang="sk-SK" dirty="0" smtClean="0">
              <a:solidFill>
                <a:srgbClr val="FF0000"/>
              </a:solidFill>
            </a:endParaRPr>
          </a:p>
          <a:p>
            <a:pPr lvl="0"/>
            <a:r>
              <a:rPr lang="sk-SK" b="1" dirty="0" smtClean="0">
                <a:solidFill>
                  <a:srgbClr val="FF0000"/>
                </a:solidFill>
              </a:rPr>
              <a:t>definuje spoluprácu so susednou spodnou vrstvou</a:t>
            </a:r>
            <a:endParaRPr lang="sk-SK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244456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47259"/>
          <a:stretch>
            <a:fillRect/>
          </a:stretch>
        </p:blipFill>
        <p:spPr bwMode="auto">
          <a:xfrm>
            <a:off x="2018226" y="1107583"/>
            <a:ext cx="904571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Classless</a:t>
            </a:r>
            <a:r>
              <a:rPr lang="sk-SK" b="1" dirty="0" smtClean="0"/>
              <a:t> triedy </a:t>
            </a:r>
            <a:endParaRPr lang="sk-SK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Problém s nedostatkom IP adries a ich  neefektívnym delením na siete tried A,B,C. </a:t>
            </a:r>
          </a:p>
          <a:p>
            <a:r>
              <a:rPr lang="sk-SK" dirty="0" smtClean="0"/>
              <a:t>CIDR </a:t>
            </a:r>
            <a:r>
              <a:rPr lang="sk-SK" dirty="0" err="1" smtClean="0"/>
              <a:t>Classless</a:t>
            </a:r>
            <a:r>
              <a:rPr lang="sk-SK" dirty="0" smtClean="0"/>
              <a:t> </a:t>
            </a:r>
            <a:r>
              <a:rPr lang="sk-SK" dirty="0" err="1" smtClean="0"/>
              <a:t>Inter</a:t>
            </a:r>
            <a:r>
              <a:rPr lang="sk-SK" dirty="0" smtClean="0"/>
              <a:t>‐</a:t>
            </a:r>
            <a:r>
              <a:rPr lang="sk-SK" dirty="0" err="1" smtClean="0"/>
              <a:t>Domain</a:t>
            </a:r>
            <a:r>
              <a:rPr lang="sk-SK" dirty="0" smtClean="0"/>
              <a:t> </a:t>
            </a:r>
            <a:r>
              <a:rPr lang="sk-SK" dirty="0" err="1" smtClean="0"/>
              <a:t>Routing</a:t>
            </a:r>
            <a:r>
              <a:rPr lang="sk-SK" dirty="0" smtClean="0"/>
              <a:t>./ pre internet vyvinutý/</a:t>
            </a:r>
          </a:p>
          <a:p>
            <a:r>
              <a:rPr lang="sk-SK" dirty="0" smtClean="0"/>
              <a:t>CIDR je tiež známy ako </a:t>
            </a:r>
            <a:r>
              <a:rPr lang="sk-SK" dirty="0" err="1" smtClean="0"/>
              <a:t>supernetting</a:t>
            </a:r>
            <a:r>
              <a:rPr lang="sk-SK" dirty="0" smtClean="0"/>
              <a:t>, pretože umožňuje efektívne zoskupovanie viacerých podsietí na smerovanie v sieti.</a:t>
            </a:r>
          </a:p>
          <a:p>
            <a:r>
              <a:rPr lang="it-IT" dirty="0" smtClean="0"/>
              <a:t>Si</a:t>
            </a:r>
            <a:r>
              <a:rPr lang="sk-SK" dirty="0" err="1" smtClean="0"/>
              <a:t>ete</a:t>
            </a:r>
            <a:r>
              <a:rPr lang="sk-SK" dirty="0" smtClean="0"/>
              <a:t> sa prestávajú deliť na triedy</a:t>
            </a:r>
          </a:p>
          <a:p>
            <a:r>
              <a:rPr lang="sk-SK" dirty="0" smtClean="0"/>
              <a:t>Rozlišujú sa výhradne na základe sieťových masiek.</a:t>
            </a:r>
          </a:p>
          <a:p>
            <a:r>
              <a:rPr lang="sk-SK" dirty="0" smtClean="0"/>
              <a:t>Bajty v maske môžu nadobúdať aj iné hodnoty ako 0 a 255.</a:t>
            </a:r>
          </a:p>
          <a:p>
            <a:r>
              <a:rPr lang="sk-SK" dirty="0" smtClean="0"/>
              <a:t>Sieťová maska musí byť vždy jeden súvislý rad jednotiek.</a:t>
            </a:r>
          </a:p>
          <a:p>
            <a:r>
              <a:rPr lang="sk-SK" dirty="0" smtClean="0"/>
              <a:t>Príklad označovania: </a:t>
            </a:r>
            <a:r>
              <a:rPr lang="sk-SK" dirty="0" err="1" smtClean="0"/>
              <a:t>xxx.xxx.xxx.xxx</a:t>
            </a:r>
            <a:r>
              <a:rPr lang="sk-SK" dirty="0" smtClean="0"/>
              <a:t>/n</a:t>
            </a:r>
          </a:p>
          <a:p>
            <a:r>
              <a:rPr lang="sk-SK" dirty="0" smtClean="0"/>
              <a:t>kde n je počet (vľavo) '1' bitov v maske. Napríklad:</a:t>
            </a:r>
          </a:p>
          <a:p>
            <a:r>
              <a:rPr lang="sk-SK" dirty="0" smtClean="0"/>
              <a:t>192.168.12.0/23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Classless</a:t>
            </a:r>
            <a:r>
              <a:rPr lang="sk-SK" b="1" dirty="0" smtClean="0"/>
              <a:t> smerovacie protokoly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9409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Vo svojich správach prenášajú adresy i masky sietí </a:t>
            </a:r>
          </a:p>
          <a:p>
            <a:r>
              <a:rPr lang="sk-SK" dirty="0" smtClean="0"/>
              <a:t>Sem patria všetky súčasné smerovacie protokoly </a:t>
            </a:r>
          </a:p>
          <a:p>
            <a:r>
              <a:rPr lang="sk-SK" dirty="0" smtClean="0"/>
              <a:t>Patrí sem:</a:t>
            </a:r>
            <a:r>
              <a:rPr lang="nl-NL" dirty="0" smtClean="0"/>
              <a:t> RIPv2, EIGRP, OSPF, IS-IS, BGP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51565"/>
          <a:stretch>
            <a:fillRect/>
          </a:stretch>
        </p:blipFill>
        <p:spPr bwMode="auto">
          <a:xfrm>
            <a:off x="2172774" y="1468191"/>
            <a:ext cx="8001000" cy="371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k-SK" b="1" dirty="0" smtClean="0"/>
              <a:t>Metrika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493" t="17408" r="28169" b="12789"/>
          <a:stretch>
            <a:fillRect/>
          </a:stretch>
        </p:blipFill>
        <p:spPr bwMode="auto">
          <a:xfrm>
            <a:off x="1532586" y="940158"/>
            <a:ext cx="9150454" cy="542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493" t="18423" r="28169" b="9915"/>
          <a:stretch>
            <a:fillRect/>
          </a:stretch>
        </p:blipFill>
        <p:spPr bwMode="auto">
          <a:xfrm>
            <a:off x="1061930" y="206062"/>
            <a:ext cx="9704808" cy="642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5810" t="18761" r="28486" b="7718"/>
          <a:stretch>
            <a:fillRect/>
          </a:stretch>
        </p:blipFill>
        <p:spPr bwMode="auto">
          <a:xfrm>
            <a:off x="978794" y="476517"/>
            <a:ext cx="9517488" cy="61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6444" t="18930" r="28380" b="10000"/>
          <a:stretch>
            <a:fillRect/>
          </a:stretch>
        </p:blipFill>
        <p:spPr bwMode="auto">
          <a:xfrm>
            <a:off x="875763" y="180304"/>
            <a:ext cx="9800823" cy="640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sk-SK" b="1" dirty="0" smtClean="0"/>
              <a:t>Administratívna vzdialenosť</a:t>
            </a:r>
            <a:endParaRPr lang="sk-SK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493" t="18930" r="28275" b="10000"/>
          <a:stretch>
            <a:fillRect/>
          </a:stretch>
        </p:blipFill>
        <p:spPr bwMode="auto">
          <a:xfrm>
            <a:off x="1378038" y="940158"/>
            <a:ext cx="9407229" cy="572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6655" t="20113" r="28592" b="5014"/>
          <a:stretch>
            <a:fillRect/>
          </a:stretch>
        </p:blipFill>
        <p:spPr bwMode="auto">
          <a:xfrm>
            <a:off x="1236372" y="239508"/>
            <a:ext cx="9210051" cy="636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Rozdelenie protokolov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Smerovacie protokoly</a:t>
            </a:r>
          </a:p>
          <a:p>
            <a:r>
              <a:rPr lang="sk-SK" dirty="0" smtClean="0"/>
              <a:t>Smerované protokoly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88262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AD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AD </a:t>
            </a:r>
            <a:r>
              <a:rPr lang="sk-SK" dirty="0" smtClean="0"/>
              <a:t>možno definovať ako spoľahlivosť aktualizácií smerovania prijatých od susedného smerovača. Napríklad, ak sú pre tú istú cestu prijaté dve aktualizácie z dvoch rôznych smerovacích protokolov, potom </a:t>
            </a:r>
            <a:r>
              <a:rPr lang="sk-SK" dirty="0" err="1" smtClean="0"/>
              <a:t>router</a:t>
            </a:r>
            <a:r>
              <a:rPr lang="sk-SK" dirty="0" smtClean="0"/>
              <a:t> skontroluje najlepšiu hodnotu AD a zvolí optimálnu cestu. Uprednostňuje sa AD s najnižšou hodnotou</a:t>
            </a:r>
            <a:r>
              <a:rPr lang="sk-SK" dirty="0" smtClean="0"/>
              <a:t>.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6232" t="18423" r="28592" b="22760"/>
          <a:stretch>
            <a:fillRect/>
          </a:stretch>
        </p:blipFill>
        <p:spPr bwMode="auto">
          <a:xfrm>
            <a:off x="785611" y="605306"/>
            <a:ext cx="10594944" cy="597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Smerované protokoly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Smerované protokoly sú napríklad protokoly:</a:t>
            </a:r>
          </a:p>
          <a:p>
            <a:r>
              <a:rPr lang="sk-SK" dirty="0" smtClean="0"/>
              <a:t> IP, IPX, </a:t>
            </a:r>
            <a:r>
              <a:rPr lang="sk-SK" dirty="0" err="1" smtClean="0"/>
              <a:t>AppleTalk</a:t>
            </a:r>
            <a:r>
              <a:rPr lang="sk-SK" dirty="0" smtClean="0"/>
              <a:t> a iné </a:t>
            </a:r>
          </a:p>
          <a:p>
            <a:r>
              <a:rPr lang="sk-SK" dirty="0" smtClean="0"/>
              <a:t>Takéto protokoly sa používajú medzi smerovačmi pri prenose používateľských dát – priama užívateľská komunikácia</a:t>
            </a:r>
          </a:p>
          <a:p>
            <a:r>
              <a:rPr lang="sk-SK" dirty="0" smtClean="0"/>
              <a:t>Aby bol paket smerovaný od zdroja k cieľu, je potrebné, aby bol vybavený sieťovými adresami pridelenými na základe používanej adresnej schémy</a:t>
            </a: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0145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Smerovacie protokoly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Dorozumievanie sa medzi </a:t>
            </a:r>
            <a:r>
              <a:rPr lang="sk-SK" dirty="0" err="1" smtClean="0"/>
              <a:t>routrami</a:t>
            </a:r>
            <a:endParaRPr lang="sk-SK" dirty="0" smtClean="0"/>
          </a:p>
          <a:p>
            <a:r>
              <a:rPr lang="sk-SK" dirty="0" smtClean="0"/>
              <a:t>Poznať všetky smerovacie cesty a robiť správne rozhodnutia</a:t>
            </a:r>
          </a:p>
          <a:p>
            <a:r>
              <a:rPr lang="sk-SK" dirty="0" smtClean="0"/>
              <a:t>Udržiavanie smerovacej tabuľky , jej aktualizácia a údržba – zohľadňovanie najlepšej  cesty</a:t>
            </a:r>
          </a:p>
          <a:p>
            <a:r>
              <a:rPr lang="sk-SK" dirty="0" smtClean="0"/>
              <a:t>Patria sem: RIP, IGRP, EIGRP, OSPF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IP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Internetový protokol</a:t>
            </a:r>
            <a:r>
              <a:rPr lang="sk-SK" dirty="0"/>
              <a:t> (angl. </a:t>
            </a:r>
            <a:r>
              <a:rPr lang="sk-SK" i="1" dirty="0"/>
              <a:t>internet </a:t>
            </a:r>
            <a:r>
              <a:rPr lang="sk-SK" i="1" dirty="0" err="1"/>
              <a:t>protocol</a:t>
            </a:r>
            <a:r>
              <a:rPr lang="sk-SK" dirty="0"/>
              <a:t>), skr. </a:t>
            </a:r>
            <a:r>
              <a:rPr lang="sk-SK" b="1" dirty="0"/>
              <a:t>IP</a:t>
            </a:r>
            <a:r>
              <a:rPr lang="sk-SK" dirty="0" smtClean="0"/>
              <a:t>,</a:t>
            </a:r>
          </a:p>
          <a:p>
            <a:r>
              <a:rPr lang="sk-SK" dirty="0" smtClean="0"/>
              <a:t> </a:t>
            </a:r>
            <a:r>
              <a:rPr lang="sk-SK" dirty="0"/>
              <a:t>je dátovo orientovaný </a:t>
            </a:r>
            <a:r>
              <a:rPr lang="sk-SK" dirty="0" smtClean="0"/>
              <a:t>komunikačný protokol sieťovej vrstvy (pozri</a:t>
            </a:r>
            <a:r>
              <a:rPr lang="sk-SK" dirty="0"/>
              <a:t> OSI model</a:t>
            </a:r>
            <a:r>
              <a:rPr lang="sk-SK" dirty="0" smtClean="0"/>
              <a:t>), </a:t>
            </a:r>
          </a:p>
          <a:p>
            <a:r>
              <a:rPr lang="sk-SK" dirty="0" smtClean="0"/>
              <a:t>Zabezpečuje IP </a:t>
            </a:r>
            <a:r>
              <a:rPr lang="sk-SK" dirty="0" err="1" smtClean="0"/>
              <a:t>adresáciu</a:t>
            </a:r>
            <a:r>
              <a:rPr lang="sk-SK" dirty="0" smtClean="0"/>
              <a:t> a smerovanie</a:t>
            </a:r>
          </a:p>
          <a:p>
            <a:r>
              <a:rPr lang="sk-SK" dirty="0" smtClean="0"/>
              <a:t> </a:t>
            </a:r>
            <a:r>
              <a:rPr lang="sk-SK" dirty="0"/>
              <a:t>používaný zdrojovým a cieľovým strojom na výmenu dát sieťou s prepínaním </a:t>
            </a:r>
            <a:r>
              <a:rPr lang="sk-SK" dirty="0" err="1" smtClean="0"/>
              <a:t>paketov</a:t>
            </a:r>
            <a:r>
              <a:rPr lang="sk-SK" dirty="0" smtClean="0"/>
              <a:t>,</a:t>
            </a:r>
          </a:p>
          <a:p>
            <a:r>
              <a:rPr lang="sk-SK" dirty="0" smtClean="0"/>
              <a:t>neposkytuje </a:t>
            </a:r>
            <a:r>
              <a:rPr lang="sk-SK" dirty="0"/>
              <a:t>ohľadne doručenia paketu takmer žiadne </a:t>
            </a:r>
            <a:r>
              <a:rPr lang="sk-SK" dirty="0" smtClean="0"/>
              <a:t>záruky</a:t>
            </a:r>
          </a:p>
          <a:p>
            <a:r>
              <a:rPr lang="sk-SK" dirty="0" smtClean="0"/>
              <a:t>IPv4/32 bitov/ a IPv6/128 bitov/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44717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obraziť zdrojový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47" y="1662112"/>
            <a:ext cx="4343400" cy="3524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5571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raziť zdrojový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89" y="1141192"/>
            <a:ext cx="6219099" cy="4843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9278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raziť zdrojový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41" y="978828"/>
            <a:ext cx="6445522" cy="4834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184961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753</Words>
  <Application>Microsoft Office PowerPoint</Application>
  <PresentationFormat>Vlastná</PresentationFormat>
  <Paragraphs>97</Paragraphs>
  <Slides>31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2" baseType="lpstr">
      <vt:lpstr>Motív balíka Office</vt:lpstr>
      <vt:lpstr>Smerovacie a smerované protokoly</vt:lpstr>
      <vt:lpstr>Protokol</vt:lpstr>
      <vt:lpstr>Rozdelenie protokolov</vt:lpstr>
      <vt:lpstr>Smerované protokoly</vt:lpstr>
      <vt:lpstr>Smerovacie protokoly</vt:lpstr>
      <vt:lpstr>IP</vt:lpstr>
      <vt:lpstr>Snímka 7</vt:lpstr>
      <vt:lpstr>Snímka 8</vt:lpstr>
      <vt:lpstr>Snímka 9</vt:lpstr>
      <vt:lpstr>Charakteristika dynamických smerovacích protokolov</vt:lpstr>
      <vt:lpstr>Dynamické smerovacie protokoly obsahujú:</vt:lpstr>
      <vt:lpstr>Rozdelenie dynamických smerovacích protokolov:</vt:lpstr>
      <vt:lpstr>Rozdelenie D.P.</vt:lpstr>
      <vt:lpstr>Snímka 14</vt:lpstr>
      <vt:lpstr>Vnútorné smerovacie protokoly:</vt:lpstr>
      <vt:lpstr>B/Link-state – stav linky </vt:lpstr>
      <vt:lpstr>Každý smerovač, na ktorom je spustený protokol Link State Routing  vytvára tri rôzne tabuľky.  </vt:lpstr>
      <vt:lpstr>Classful a Classless smerovacie protokoly</vt:lpstr>
      <vt:lpstr>Classful smerovacie protokoly</vt:lpstr>
      <vt:lpstr>Snímka 20</vt:lpstr>
      <vt:lpstr>Classless triedy </vt:lpstr>
      <vt:lpstr>Classless smerovacie protokoly</vt:lpstr>
      <vt:lpstr>Snímka 23</vt:lpstr>
      <vt:lpstr>Metrika</vt:lpstr>
      <vt:lpstr>Snímka 25</vt:lpstr>
      <vt:lpstr>Snímka 26</vt:lpstr>
      <vt:lpstr>Snímka 27</vt:lpstr>
      <vt:lpstr>Administratívna vzdialenosť</vt:lpstr>
      <vt:lpstr>Snímka 29</vt:lpstr>
      <vt:lpstr>AD</vt:lpstr>
      <vt:lpstr>Snímka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Smerovacie a smerované protokoly</dc:title>
  <dc:creator>Lenovo</dc:creator>
  <cp:lastModifiedBy>__</cp:lastModifiedBy>
  <cp:revision>11</cp:revision>
  <dcterms:created xsi:type="dcterms:W3CDTF">2022-01-17T07:24:46Z</dcterms:created>
  <dcterms:modified xsi:type="dcterms:W3CDTF">2022-02-15T15:58:11Z</dcterms:modified>
</cp:coreProperties>
</file>