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5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9" r:id="rId3"/>
    <p:sldId id="261" r:id="rId4"/>
    <p:sldId id="260" r:id="rId5"/>
    <p:sldId id="263" r:id="rId6"/>
    <p:sldId id="264" r:id="rId7"/>
    <p:sldId id="265" r:id="rId8"/>
    <p:sldId id="266" r:id="rId9"/>
    <p:sldId id="267" r:id="rId10"/>
  </p:sldIdLst>
  <p:sldSz cx="9144000" cy="6858000" type="screen4x3"/>
  <p:notesSz cx="6858000" cy="9144000"/>
  <p:defaultTextStyle>
    <a:defPPr>
      <a:defRPr lang="sk-SK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8"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0"/>
      </p:ext>
    </p:extLst>
  </p:showPr>
  <p:clrMru>
    <a:srgbClr val="FFFFCC"/>
    <a:srgbClr val="FFCC99"/>
    <a:srgbClr val="CCFF33"/>
    <a:srgbClr val="FF3300"/>
    <a:srgbClr val="D60093"/>
    <a:srgbClr val="0000FF"/>
    <a:srgbClr val="009900"/>
    <a:srgbClr val="FF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3459" autoAdjust="0"/>
  </p:normalViewPr>
  <p:slideViewPr>
    <p:cSldViewPr>
      <p:cViewPr>
        <p:scale>
          <a:sx n="77" d="100"/>
          <a:sy n="77" d="100"/>
        </p:scale>
        <p:origin x="-87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0" d="100"/>
          <a:sy n="90" d="100"/>
        </p:scale>
        <p:origin x="-1902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k-SK" altLang="sk-SK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sk-SK" altLang="sk-SK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k-SK" altLang="sk-SK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2CB0B02-7494-4754-B8DB-B3C37DE25DDF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="" xmlns:p14="http://schemas.microsoft.com/office/powerpoint/2010/main" val="8556594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k-SK" altLang="sk-SK"/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sk-SK" altLang="sk-SK"/>
          </a:p>
        </p:txBody>
      </p:sp>
      <p:sp>
        <p:nvSpPr>
          <p:cNvPr id="829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829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sk-SK" smtClean="0"/>
              <a:t>Klepnutím lze upravit styly předlohy textu.</a:t>
            </a:r>
          </a:p>
          <a:p>
            <a:pPr lvl="1"/>
            <a:r>
              <a:rPr lang="sk-SK" altLang="sk-SK" smtClean="0"/>
              <a:t>Druhá úroveň</a:t>
            </a:r>
          </a:p>
          <a:p>
            <a:pPr lvl="2"/>
            <a:r>
              <a:rPr lang="sk-SK" altLang="sk-SK" smtClean="0"/>
              <a:t>Třetí úroveň</a:t>
            </a:r>
          </a:p>
          <a:p>
            <a:pPr lvl="3"/>
            <a:r>
              <a:rPr lang="sk-SK" altLang="sk-SK" smtClean="0"/>
              <a:t>Čtvrtá úroveň</a:t>
            </a:r>
          </a:p>
          <a:p>
            <a:pPr lvl="4"/>
            <a:r>
              <a:rPr lang="sk-SK" altLang="sk-SK" smtClean="0"/>
              <a:t>Pátá úroveň</a:t>
            </a:r>
          </a:p>
        </p:txBody>
      </p:sp>
      <p:sp>
        <p:nvSpPr>
          <p:cNvPr id="829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k-SK" altLang="sk-SK"/>
          </a:p>
        </p:txBody>
      </p:sp>
      <p:sp>
        <p:nvSpPr>
          <p:cNvPr id="829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3C37ED6-ACF0-4E98-8B7A-B08BC37FBAD7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="" xmlns:p14="http://schemas.microsoft.com/office/powerpoint/2010/main" val="23731697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5D17E8D-AF10-4861-80C5-055208827E9E}" type="slidenum">
              <a:rPr lang="sk-SK" altLang="sk-SK"/>
              <a:pPr/>
              <a:t>2</a:t>
            </a:fld>
            <a:endParaRPr lang="sk-SK" altLang="sk-SK"/>
          </a:p>
        </p:txBody>
      </p:sp>
      <p:sp>
        <p:nvSpPr>
          <p:cNvPr id="83970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altLang="sk-SK"/>
              <a:t>F6 – Fyzikálne veličiny</a:t>
            </a:r>
          </a:p>
        </p:txBody>
      </p:sp>
    </p:spTree>
    <p:extLst>
      <p:ext uri="{BB962C8B-B14F-4D97-AF65-F5344CB8AC3E}">
        <p14:creationId xmlns="" xmlns:p14="http://schemas.microsoft.com/office/powerpoint/2010/main" val="1564055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1B6601-40B8-4EC3-8B30-46C4C8E60C91}" type="slidenum">
              <a:rPr lang="sk-SK" altLang="sk-SK"/>
              <a:pPr/>
              <a:t>3</a:t>
            </a:fld>
            <a:endParaRPr lang="sk-SK" altLang="sk-SK"/>
          </a:p>
        </p:txBody>
      </p:sp>
      <p:sp>
        <p:nvSpPr>
          <p:cNvPr id="165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altLang="sk-SK"/>
              <a:t>F6 – Fyzikálne veličiny</a:t>
            </a:r>
          </a:p>
        </p:txBody>
      </p:sp>
    </p:spTree>
    <p:extLst>
      <p:ext uri="{BB962C8B-B14F-4D97-AF65-F5344CB8AC3E}">
        <p14:creationId xmlns="" xmlns:p14="http://schemas.microsoft.com/office/powerpoint/2010/main" val="26836583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 descr="Canvas"/>
          <p:cNvSpPr>
            <a:spLocks noChangeArrowheads="1"/>
          </p:cNvSpPr>
          <p:nvPr/>
        </p:nvSpPr>
        <p:spPr bwMode="white">
          <a:xfrm>
            <a:off x="528638" y="201613"/>
            <a:ext cx="8397875" cy="6467475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cs-CZ" altLang="sk-SK"/>
          </a:p>
        </p:txBody>
      </p:sp>
      <p:pic>
        <p:nvPicPr>
          <p:cNvPr id="81923" name="Picture 3" descr="minispi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50800"/>
            <a:ext cx="1181100" cy="42862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24" name="Rectangle 4" descr="Canvas"/>
          <p:cNvSpPr>
            <a:spLocks noChangeArrowheads="1"/>
          </p:cNvSpPr>
          <p:nvPr/>
        </p:nvSpPr>
        <p:spPr bwMode="white">
          <a:xfrm>
            <a:off x="596900" y="4130675"/>
            <a:ext cx="1041400" cy="457200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cs-CZ" altLang="sk-SK"/>
          </a:p>
        </p:txBody>
      </p:sp>
      <p:pic>
        <p:nvPicPr>
          <p:cNvPr id="81925" name="Picture 5" descr="minispi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26" name="Rectangle 6"/>
          <p:cNvSpPr>
            <a:spLocks noGrp="1" noChangeArrowheads="1"/>
          </p:cNvSpPr>
          <p:nvPr>
            <p:ph type="ctrTitle"/>
          </p:nvPr>
        </p:nvSpPr>
        <p:spPr>
          <a:xfrm>
            <a:off x="914400" y="20574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k-SK" altLang="sk-SK" noProof="0" smtClean="0"/>
              <a:t>Klepnutím lze upravit styl předlohy nadpisů.</a:t>
            </a:r>
          </a:p>
        </p:txBody>
      </p:sp>
      <p:sp>
        <p:nvSpPr>
          <p:cNvPr id="81927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625600" y="3886200"/>
            <a:ext cx="6400800" cy="177165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sk-SK" altLang="sk-SK" noProof="0" smtClean="0"/>
              <a:t>Klepnutím lze upravit styl předlohy podnadpisů.</a:t>
            </a:r>
          </a:p>
        </p:txBody>
      </p:sp>
      <p:sp>
        <p:nvSpPr>
          <p:cNvPr id="81928" name="Rectangle 8"/>
          <p:cNvSpPr>
            <a:spLocks noGrp="1" noChangeArrowheads="1"/>
          </p:cNvSpPr>
          <p:nvPr>
            <p:ph type="dt" sz="quarter" idx="2"/>
          </p:nvPr>
        </p:nvSpPr>
        <p:spPr>
          <a:xfrm>
            <a:off x="10842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81929" name="Rectangle 9"/>
          <p:cNvSpPr>
            <a:spLocks noGrp="1" noChangeArrowheads="1"/>
          </p:cNvSpPr>
          <p:nvPr>
            <p:ph type="ftr" sz="quarter" idx="3"/>
          </p:nvPr>
        </p:nvSpPr>
        <p:spPr>
          <a:xfrm>
            <a:off x="3522663" y="60960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81930" name="Rectangle 1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9516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B453C74-B210-46F9-AB41-262467F6179A}" type="slidenum">
              <a:rPr lang="sk-SK" altLang="sk-SK"/>
              <a:pPr/>
              <a:t>‹#›</a:t>
            </a:fld>
            <a:endParaRPr lang="sk-SK" alt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366B03-423C-4574-BF97-2DFB03D7235E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="" xmlns:p14="http://schemas.microsoft.com/office/powerpoint/2010/main" val="1986609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1066800" y="381000"/>
            <a:ext cx="5562600" cy="5486400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406D5A-5C65-4A8E-874B-5271AB366D90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="" xmlns:p14="http://schemas.microsoft.com/office/powerpoint/2010/main" val="2064753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68FDCD-FA78-41DC-A196-91B8FF27A55C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="" xmlns:p14="http://schemas.microsoft.com/office/powerpoint/2010/main" val="947616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5C130C-2DDE-44B9-BB95-D4237FA286F7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="" xmlns:p14="http://schemas.microsoft.com/office/powerpoint/2010/main" val="3150536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0CCA6E-CDB7-41C5-9261-8723003A0312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="" xmlns:p14="http://schemas.microsoft.com/office/powerpoint/2010/main" val="4178366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8B5D44-EC9F-4AA0-AC26-6EA740D7165F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="" xmlns:p14="http://schemas.microsoft.com/office/powerpoint/2010/main" val="2360075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902FD4-B52D-4C46-BCFC-25A0B0CA6C64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="" xmlns:p14="http://schemas.microsoft.com/office/powerpoint/2010/main" val="2312295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BBC3FC-C882-41F2-B7E4-4099C0894662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="" xmlns:p14="http://schemas.microsoft.com/office/powerpoint/2010/main" val="2983398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255AC6-27EC-4BD3-969D-AD777A966545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="" xmlns:p14="http://schemas.microsoft.com/office/powerpoint/2010/main" val="495732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F3A934-12E7-4D72-82D5-5EABB1CC11DD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="" xmlns:p14="http://schemas.microsoft.com/office/powerpoint/2010/main" val="875535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rgbClr val="FFFFCC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ChangeArrowheads="1"/>
          </p:cNvSpPr>
          <p:nvPr/>
        </p:nvSpPr>
        <p:spPr bwMode="ltGray">
          <a:xfrm>
            <a:off x="609600" y="228600"/>
            <a:ext cx="8239125" cy="6391275"/>
          </a:xfrm>
          <a:prstGeom prst="rect">
            <a:avLst/>
          </a:prstGeom>
          <a:solidFill>
            <a:srgbClr val="EDE7E3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cs-CZ" altLang="sk-SK"/>
          </a:p>
        </p:txBody>
      </p:sp>
      <p:sp>
        <p:nvSpPr>
          <p:cNvPr id="80899" name="Line 3"/>
          <p:cNvSpPr>
            <a:spLocks noChangeShapeType="1"/>
          </p:cNvSpPr>
          <p:nvPr/>
        </p:nvSpPr>
        <p:spPr bwMode="ltGray">
          <a:xfrm>
            <a:off x="1016000" y="1600200"/>
            <a:ext cx="7670800" cy="0"/>
          </a:xfrm>
          <a:prstGeom prst="line">
            <a:avLst/>
          </a:prstGeom>
          <a:noFill/>
          <a:ln w="31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sk-SK"/>
          </a:p>
        </p:txBody>
      </p:sp>
      <p:pic>
        <p:nvPicPr>
          <p:cNvPr id="80900" name="Picture 4" descr="minispir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5333"/>
          <a:stretch>
            <a:fillRect/>
          </a:stretch>
        </p:blipFill>
        <p:spPr bwMode="ltGray">
          <a:xfrm>
            <a:off x="0" y="50800"/>
            <a:ext cx="1181100" cy="40576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0901" name="Picture 5" descr="minispir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0902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81000"/>
            <a:ext cx="7620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sk-SK" smtClean="0"/>
              <a:t>Klepnutím lze upravit styl předlohy nadpisů.</a:t>
            </a:r>
          </a:p>
        </p:txBody>
      </p:sp>
      <p:sp>
        <p:nvSpPr>
          <p:cNvPr id="80903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752600"/>
            <a:ext cx="7620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sk-SK" smtClean="0"/>
              <a:t>Klepnutím lze upravit styly předlohy textu.</a:t>
            </a:r>
          </a:p>
          <a:p>
            <a:pPr lvl="1"/>
            <a:r>
              <a:rPr lang="sk-SK" altLang="sk-SK" smtClean="0"/>
              <a:t>Druhá úroveň</a:t>
            </a:r>
          </a:p>
          <a:p>
            <a:pPr lvl="2"/>
            <a:r>
              <a:rPr lang="sk-SK" altLang="sk-SK" smtClean="0"/>
              <a:t>Třetí úroveň</a:t>
            </a:r>
          </a:p>
          <a:p>
            <a:pPr lvl="3"/>
            <a:r>
              <a:rPr lang="sk-SK" altLang="sk-SK" smtClean="0"/>
              <a:t>Čtvrtá úroveň</a:t>
            </a:r>
          </a:p>
          <a:p>
            <a:pPr lvl="4"/>
            <a:r>
              <a:rPr lang="sk-SK" altLang="sk-SK" smtClean="0"/>
              <a:t>Pátá úroveň</a:t>
            </a:r>
          </a:p>
        </p:txBody>
      </p:sp>
      <p:sp>
        <p:nvSpPr>
          <p:cNvPr id="80904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sk-SK" altLang="sk-SK"/>
          </a:p>
        </p:txBody>
      </p:sp>
      <p:sp>
        <p:nvSpPr>
          <p:cNvPr id="80905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sk-SK" altLang="sk-SK"/>
          </a:p>
        </p:txBody>
      </p:sp>
      <p:sp>
        <p:nvSpPr>
          <p:cNvPr id="80906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81813" y="610711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347B6D7-4301-4C82-8CAC-3E8A536E1DEB}" type="slidenum">
              <a:rPr lang="sk-SK" altLang="sk-SK"/>
              <a:pPr/>
              <a:t>‹#›</a:t>
            </a:fld>
            <a:endParaRPr lang="sk-SK" alt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altLang="sk-SK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Fyzikálne veličiny</a:t>
            </a:r>
            <a:br>
              <a:rPr lang="sk-SK" altLang="sk-SK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sk-SK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altLang="sk-SK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ZAE </a:t>
            </a:r>
            <a:r>
              <a:rPr lang="sk-SK" altLang="sk-SK" sz="3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I.ročník</a:t>
            </a:r>
            <a:endParaRPr lang="sk-SK" altLang="sk-SK" sz="30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7625" y="549275"/>
            <a:ext cx="7200726" cy="6192093"/>
          </a:xfrm>
        </p:spPr>
        <p:txBody>
          <a:bodyPr/>
          <a:lstStyle/>
          <a:p>
            <a:pPr>
              <a:buFontTx/>
              <a:buNone/>
            </a:pPr>
            <a:r>
              <a:rPr lang="sk-SK" altLang="sk-SK" sz="3000" b="1" dirty="0"/>
              <a:t>- telesá majú rozličné vlastnosti </a:t>
            </a:r>
          </a:p>
          <a:p>
            <a:pPr>
              <a:buFontTx/>
              <a:buNone/>
            </a:pPr>
            <a:r>
              <a:rPr lang="sk-SK" altLang="sk-SK" sz="3000" b="1" dirty="0">
                <a:solidFill>
                  <a:srgbClr val="FF0000"/>
                </a:solidFill>
              </a:rPr>
              <a:t>a) merateľné</a:t>
            </a:r>
          </a:p>
          <a:p>
            <a:pPr>
              <a:buFontTx/>
              <a:buNone/>
            </a:pPr>
            <a:r>
              <a:rPr lang="sk-SK" altLang="sk-SK" sz="3000" b="1" dirty="0">
                <a:solidFill>
                  <a:srgbClr val="FF0000"/>
                </a:solidFill>
              </a:rPr>
              <a:t>b) nemerateľné</a:t>
            </a:r>
            <a:r>
              <a:rPr lang="sk-SK" altLang="sk-SK" sz="3000" b="1" dirty="0"/>
              <a:t> </a:t>
            </a:r>
          </a:p>
          <a:p>
            <a:pPr>
              <a:buFontTx/>
              <a:buNone/>
            </a:pPr>
            <a:r>
              <a:rPr lang="sk-SK" altLang="sk-SK" sz="3000" b="1" dirty="0" smtClean="0"/>
              <a:t>- </a:t>
            </a:r>
            <a:r>
              <a:rPr lang="sk-SK" altLang="sk-SK" sz="3000" b="1" dirty="0"/>
              <a:t>vlastnosti telies môžeme: </a:t>
            </a:r>
          </a:p>
          <a:p>
            <a:pPr>
              <a:buFontTx/>
              <a:buNone/>
            </a:pPr>
            <a:endParaRPr lang="sk-SK" altLang="sk-SK" sz="3000" b="1" dirty="0"/>
          </a:p>
          <a:p>
            <a:pPr>
              <a:buFontTx/>
              <a:buNone/>
            </a:pPr>
            <a:r>
              <a:rPr lang="sk-SK" altLang="sk-SK" sz="3000" b="1" dirty="0">
                <a:solidFill>
                  <a:srgbClr val="009900"/>
                </a:solidFill>
              </a:rPr>
              <a:t>1) porovnávať</a:t>
            </a:r>
            <a:r>
              <a:rPr lang="sk-SK" altLang="sk-SK" sz="3000" b="1" dirty="0"/>
              <a:t> </a:t>
            </a:r>
          </a:p>
          <a:p>
            <a:pPr>
              <a:buFontTx/>
              <a:buNone/>
            </a:pPr>
            <a:r>
              <a:rPr lang="sk-SK" altLang="sk-SK" sz="3000" b="1" dirty="0"/>
              <a:t>- teplota vzduchu, dĺžka stola, hmotnosť človeka</a:t>
            </a:r>
          </a:p>
          <a:p>
            <a:pPr>
              <a:buFontTx/>
              <a:buNone/>
            </a:pPr>
            <a:r>
              <a:rPr lang="sk-SK" altLang="sk-SK" sz="3000" b="1" dirty="0" smtClean="0">
                <a:solidFill>
                  <a:srgbClr val="009900"/>
                </a:solidFill>
              </a:rPr>
              <a:t>2</a:t>
            </a:r>
            <a:r>
              <a:rPr lang="sk-SK" altLang="sk-SK" sz="3000" b="1" dirty="0">
                <a:solidFill>
                  <a:srgbClr val="009900"/>
                </a:solidFill>
              </a:rPr>
              <a:t>) merať – určíme ich veľkosť</a:t>
            </a:r>
            <a:r>
              <a:rPr lang="sk-SK" altLang="sk-SK" sz="3000" b="1" dirty="0"/>
              <a:t> </a:t>
            </a:r>
          </a:p>
          <a:p>
            <a:pPr>
              <a:buFontTx/>
              <a:buNone/>
            </a:pPr>
            <a:r>
              <a:rPr lang="sk-SK" altLang="sk-SK" sz="3000" b="1" dirty="0"/>
              <a:t>- dĺžka, hmotnosť, objem, teplota, čas</a:t>
            </a:r>
            <a:endParaRPr lang="sk-SK" altLang="sk-SK" sz="3000" b="1" dirty="0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475656" y="548680"/>
            <a:ext cx="6769100" cy="5688013"/>
          </a:xfrm>
        </p:spPr>
        <p:txBody>
          <a:bodyPr/>
          <a:lstStyle/>
          <a:p>
            <a:pPr>
              <a:buFontTx/>
              <a:buNone/>
            </a:pPr>
            <a:r>
              <a:rPr lang="sk-SK" altLang="sk-SK" sz="3000" b="1" dirty="0"/>
              <a:t>- merateľné vlastnosti telies nazývame</a:t>
            </a:r>
          </a:p>
          <a:p>
            <a:pPr>
              <a:buFontTx/>
              <a:buNone/>
            </a:pPr>
            <a:r>
              <a:rPr lang="sk-SK" altLang="sk-SK" sz="3000" b="1" dirty="0">
                <a:solidFill>
                  <a:srgbClr val="FF0000"/>
                </a:solidFill>
              </a:rPr>
              <a:t>fyzikálne </a:t>
            </a:r>
            <a:r>
              <a:rPr lang="sk-SK" altLang="sk-SK" sz="3000" b="1" dirty="0" smtClean="0">
                <a:solidFill>
                  <a:srgbClr val="FF0000"/>
                </a:solidFill>
              </a:rPr>
              <a:t>veličiny</a:t>
            </a:r>
          </a:p>
          <a:p>
            <a:pPr>
              <a:buFontTx/>
              <a:buNone/>
            </a:pPr>
            <a:endParaRPr lang="sk-SK" altLang="sk-SK" sz="3000" b="1" dirty="0"/>
          </a:p>
          <a:p>
            <a:pPr>
              <a:buFontTx/>
              <a:buNone/>
            </a:pPr>
            <a:r>
              <a:rPr lang="sk-SK" altLang="sk-SK" sz="3000" b="1" dirty="0" smtClean="0"/>
              <a:t>Fyzikálna veličina má</a:t>
            </a:r>
            <a:r>
              <a:rPr lang="sk-SK" altLang="sk-SK" sz="3000" b="1" dirty="0"/>
              <a:t>:</a:t>
            </a:r>
          </a:p>
          <a:p>
            <a:pPr>
              <a:buFontTx/>
              <a:buNone/>
            </a:pPr>
            <a:r>
              <a:rPr lang="sk-SK" altLang="sk-SK" sz="3000" b="1" dirty="0">
                <a:solidFill>
                  <a:srgbClr val="009900"/>
                </a:solidFill>
              </a:rPr>
              <a:t>1) názov</a:t>
            </a:r>
            <a:endParaRPr lang="sk-SK" altLang="sk-SK" sz="3000" b="1" dirty="0"/>
          </a:p>
          <a:p>
            <a:pPr>
              <a:buFontTx/>
              <a:buNone/>
            </a:pPr>
            <a:r>
              <a:rPr lang="sk-SK" altLang="sk-SK" sz="3000" b="1" dirty="0">
                <a:solidFill>
                  <a:srgbClr val="009900"/>
                </a:solidFill>
              </a:rPr>
              <a:t>2) značku</a:t>
            </a:r>
          </a:p>
          <a:p>
            <a:pPr>
              <a:buFontTx/>
              <a:buNone/>
            </a:pPr>
            <a:r>
              <a:rPr lang="sk-SK" altLang="sk-SK" sz="3000" b="1" dirty="0">
                <a:solidFill>
                  <a:srgbClr val="009900"/>
                </a:solidFill>
              </a:rPr>
              <a:t>3) jednotku</a:t>
            </a:r>
          </a:p>
          <a:p>
            <a:pPr>
              <a:buFontTx/>
              <a:buNone/>
            </a:pPr>
            <a:r>
              <a:rPr lang="sk-SK" altLang="sk-SK" sz="3000" b="1" dirty="0"/>
              <a:t>- jednotka má </a:t>
            </a:r>
            <a:r>
              <a:rPr lang="sk-SK" altLang="sk-SK" sz="3000" b="1" dirty="0">
                <a:solidFill>
                  <a:srgbClr val="D60093"/>
                </a:solidFill>
              </a:rPr>
              <a:t>názov</a:t>
            </a:r>
            <a:r>
              <a:rPr lang="sk-SK" altLang="sk-SK" sz="3000" b="1" dirty="0"/>
              <a:t> a </a:t>
            </a:r>
            <a:r>
              <a:rPr lang="sk-SK" altLang="sk-SK" sz="3000" b="1" dirty="0">
                <a:solidFill>
                  <a:srgbClr val="D60093"/>
                </a:solidFill>
              </a:rPr>
              <a:t>značku</a:t>
            </a:r>
            <a:r>
              <a:rPr lang="sk-SK" altLang="sk-SK" sz="3000" b="1" dirty="0">
                <a:solidFill>
                  <a:srgbClr val="009900"/>
                </a:solidFill>
              </a:rPr>
              <a:t> </a:t>
            </a:r>
          </a:p>
          <a:p>
            <a:pPr>
              <a:buFontTx/>
              <a:buNone/>
            </a:pPr>
            <a:endParaRPr lang="sk-SK" altLang="sk-SK" sz="3000" b="1" dirty="0"/>
          </a:p>
        </p:txBody>
      </p:sp>
      <p:pic>
        <p:nvPicPr>
          <p:cNvPr id="16486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5084763"/>
            <a:ext cx="1700212" cy="96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5616" y="332656"/>
            <a:ext cx="8028384" cy="6048375"/>
          </a:xfrm>
        </p:spPr>
        <p:txBody>
          <a:bodyPr/>
          <a:lstStyle/>
          <a:p>
            <a:pPr marL="533400" indent="-533400">
              <a:lnSpc>
                <a:spcPct val="110000"/>
              </a:lnSpc>
              <a:buFontTx/>
              <a:buNone/>
            </a:pPr>
            <a:r>
              <a:rPr lang="sk-SK" altLang="sk-SK" sz="2600" b="1" dirty="0"/>
              <a:t>- fyzikálnym veličinám udávame jednotky, ktoré patria </a:t>
            </a:r>
            <a:r>
              <a:rPr lang="sk-SK" altLang="sk-SK" sz="2600" b="1" dirty="0" smtClean="0"/>
              <a:t>do </a:t>
            </a:r>
            <a:r>
              <a:rPr lang="sk-SK" altLang="sk-SK" sz="2600" b="1" dirty="0" smtClean="0">
                <a:solidFill>
                  <a:srgbClr val="FF0000"/>
                </a:solidFill>
              </a:rPr>
              <a:t>Medzinárodnej </a:t>
            </a:r>
            <a:r>
              <a:rPr lang="sk-SK" altLang="sk-SK" sz="2600" b="1" dirty="0">
                <a:solidFill>
                  <a:srgbClr val="FF0000"/>
                </a:solidFill>
              </a:rPr>
              <a:t>sústavy jednotiek - SI sústava</a:t>
            </a:r>
            <a:r>
              <a:rPr lang="sk-SK" altLang="sk-SK" sz="2600" dirty="0"/>
              <a:t> </a:t>
            </a:r>
          </a:p>
          <a:p>
            <a:pPr marL="533400" indent="-533400">
              <a:lnSpc>
                <a:spcPct val="110000"/>
              </a:lnSpc>
              <a:buFontTx/>
              <a:buNone/>
            </a:pPr>
            <a:r>
              <a:rPr lang="sk-SK" altLang="sk-SK" sz="2600" b="1" dirty="0" smtClean="0">
                <a:solidFill>
                  <a:srgbClr val="009900"/>
                </a:solidFill>
              </a:rPr>
              <a:t>                 </a:t>
            </a:r>
            <a:r>
              <a:rPr lang="sk-SK" altLang="sk-SK" sz="2600" b="1" dirty="0">
                <a:solidFill>
                  <a:srgbClr val="009900"/>
                </a:solidFill>
              </a:rPr>
              <a:t>1) základné jednotky </a:t>
            </a:r>
          </a:p>
          <a:p>
            <a:pPr marL="533400" indent="-533400">
              <a:lnSpc>
                <a:spcPct val="110000"/>
              </a:lnSpc>
              <a:buFontTx/>
              <a:buNone/>
            </a:pPr>
            <a:r>
              <a:rPr lang="sk-SK" altLang="sk-SK" sz="2600" b="1" dirty="0">
                <a:solidFill>
                  <a:srgbClr val="D60093"/>
                </a:solidFill>
              </a:rPr>
              <a:t>                        - meter	</a:t>
            </a:r>
            <a:r>
              <a:rPr lang="sk-SK" altLang="sk-SK" sz="2600" b="1" dirty="0" smtClean="0">
                <a:solidFill>
                  <a:srgbClr val="D60093"/>
                </a:solidFill>
              </a:rPr>
              <a:t>m</a:t>
            </a:r>
            <a:endParaRPr lang="sk-SK" altLang="sk-SK" sz="2600" b="1" dirty="0">
              <a:solidFill>
                <a:srgbClr val="D60093"/>
              </a:solidFill>
            </a:endParaRPr>
          </a:p>
          <a:p>
            <a:pPr marL="533400" indent="-533400">
              <a:lnSpc>
                <a:spcPct val="110000"/>
              </a:lnSpc>
              <a:buFontTx/>
              <a:buNone/>
            </a:pPr>
            <a:r>
              <a:rPr lang="sk-SK" altLang="sk-SK" sz="2600" b="1" dirty="0">
                <a:solidFill>
                  <a:srgbClr val="D60093"/>
                </a:solidFill>
              </a:rPr>
              <a:t>                        - kilogram	kg</a:t>
            </a:r>
          </a:p>
          <a:p>
            <a:pPr marL="533400" indent="-533400">
              <a:lnSpc>
                <a:spcPct val="110000"/>
              </a:lnSpc>
              <a:buFontTx/>
              <a:buNone/>
            </a:pPr>
            <a:r>
              <a:rPr lang="sk-SK" altLang="sk-SK" sz="2600" b="1" dirty="0">
                <a:solidFill>
                  <a:srgbClr val="D60093"/>
                </a:solidFill>
              </a:rPr>
              <a:t>                        - sekunda	s</a:t>
            </a:r>
          </a:p>
          <a:p>
            <a:pPr marL="533400" indent="-533400">
              <a:lnSpc>
                <a:spcPct val="110000"/>
              </a:lnSpc>
              <a:buFontTx/>
              <a:buNone/>
            </a:pPr>
            <a:r>
              <a:rPr lang="sk-SK" altLang="sk-SK" sz="2600" b="1" dirty="0">
                <a:solidFill>
                  <a:srgbClr val="D60093"/>
                </a:solidFill>
              </a:rPr>
              <a:t>                        - ampér	</a:t>
            </a:r>
            <a:r>
              <a:rPr lang="sk-SK" altLang="sk-SK" sz="2600" b="1" dirty="0" smtClean="0">
                <a:solidFill>
                  <a:srgbClr val="D60093"/>
                </a:solidFill>
              </a:rPr>
              <a:t>A</a:t>
            </a:r>
            <a:endParaRPr lang="sk-SK" altLang="sk-SK" sz="2600" b="1" dirty="0">
              <a:solidFill>
                <a:srgbClr val="D60093"/>
              </a:solidFill>
            </a:endParaRPr>
          </a:p>
          <a:p>
            <a:pPr marL="533400" indent="-533400">
              <a:lnSpc>
                <a:spcPct val="110000"/>
              </a:lnSpc>
              <a:buFontTx/>
              <a:buNone/>
            </a:pPr>
            <a:r>
              <a:rPr lang="sk-SK" altLang="sk-SK" sz="2600" b="1" dirty="0">
                <a:solidFill>
                  <a:srgbClr val="D60093"/>
                </a:solidFill>
              </a:rPr>
              <a:t>                        - kelvin	</a:t>
            </a:r>
            <a:r>
              <a:rPr lang="sk-SK" altLang="sk-SK" sz="2600" b="1" dirty="0" smtClean="0">
                <a:solidFill>
                  <a:srgbClr val="D60093"/>
                </a:solidFill>
              </a:rPr>
              <a:t>K</a:t>
            </a:r>
            <a:endParaRPr lang="sk-SK" altLang="sk-SK" sz="2600" b="1" dirty="0">
              <a:solidFill>
                <a:srgbClr val="D60093"/>
              </a:solidFill>
            </a:endParaRPr>
          </a:p>
          <a:p>
            <a:pPr marL="533400" indent="-533400">
              <a:lnSpc>
                <a:spcPct val="110000"/>
              </a:lnSpc>
              <a:buFontTx/>
              <a:buNone/>
            </a:pPr>
            <a:r>
              <a:rPr lang="sk-SK" altLang="sk-SK" sz="2600" b="1" dirty="0">
                <a:solidFill>
                  <a:srgbClr val="D60093"/>
                </a:solidFill>
              </a:rPr>
              <a:t>                        - </a:t>
            </a:r>
            <a:r>
              <a:rPr lang="sk-SK" altLang="sk-SK" sz="2600" b="1" dirty="0" smtClean="0">
                <a:solidFill>
                  <a:srgbClr val="D60093"/>
                </a:solidFill>
              </a:rPr>
              <a:t>mol</a:t>
            </a:r>
            <a:r>
              <a:rPr lang="sk-SK" altLang="sk-SK" sz="2600" b="1" dirty="0">
                <a:solidFill>
                  <a:srgbClr val="D60093"/>
                </a:solidFill>
              </a:rPr>
              <a:t>		mol </a:t>
            </a:r>
          </a:p>
          <a:p>
            <a:pPr marL="533400" indent="-533400">
              <a:lnSpc>
                <a:spcPct val="110000"/>
              </a:lnSpc>
              <a:buFontTx/>
              <a:buNone/>
            </a:pPr>
            <a:r>
              <a:rPr lang="sk-SK" altLang="sk-SK" sz="2600" b="1" dirty="0">
                <a:solidFill>
                  <a:srgbClr val="D60093"/>
                </a:solidFill>
              </a:rPr>
              <a:t>                        - kandela	cd</a:t>
            </a:r>
          </a:p>
          <a:p>
            <a:pPr marL="533400" indent="-533400">
              <a:lnSpc>
                <a:spcPct val="110000"/>
              </a:lnSpc>
              <a:buFontTx/>
              <a:buNone/>
            </a:pPr>
            <a:r>
              <a:rPr lang="sk-SK" altLang="sk-SK" sz="2600" b="1" dirty="0">
                <a:solidFill>
                  <a:srgbClr val="009900"/>
                </a:solidFill>
              </a:rPr>
              <a:t>                 2) odvodené jednotky </a:t>
            </a:r>
          </a:p>
          <a:p>
            <a:pPr marL="533400" indent="-533400">
              <a:lnSpc>
                <a:spcPct val="110000"/>
              </a:lnSpc>
              <a:buFontTx/>
              <a:buNone/>
            </a:pPr>
            <a:r>
              <a:rPr lang="sk-SK" altLang="sk-SK" sz="2600" b="1" dirty="0">
                <a:solidFill>
                  <a:srgbClr val="009900"/>
                </a:solidFill>
              </a:rPr>
              <a:t>                 3) doplnkové jednotky</a:t>
            </a:r>
            <a:endParaRPr lang="sk-SK" altLang="sk-SK" sz="2600" dirty="0"/>
          </a:p>
          <a:p>
            <a:pPr marL="533400" indent="-533400">
              <a:lnSpc>
                <a:spcPct val="10000"/>
              </a:lnSpc>
              <a:buFontTx/>
              <a:buNone/>
            </a:pPr>
            <a:r>
              <a:rPr lang="sk-SK" altLang="sk-SK" sz="2600" dirty="0"/>
              <a:t>	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31913" y="836613"/>
            <a:ext cx="7058025" cy="5329237"/>
          </a:xfrm>
        </p:spPr>
        <p:txBody>
          <a:bodyPr/>
          <a:lstStyle/>
          <a:p>
            <a:pPr marL="533400" indent="-533400">
              <a:lnSpc>
                <a:spcPct val="110000"/>
              </a:lnSpc>
              <a:buFontTx/>
              <a:buNone/>
            </a:pPr>
            <a:r>
              <a:rPr lang="sk-SK" altLang="sk-SK" sz="2400" b="1" dirty="0"/>
              <a:t>- výsledok merania vyjadrujeme:</a:t>
            </a:r>
            <a:r>
              <a:rPr lang="sk-SK" altLang="sk-SK" sz="2800" b="1" dirty="0"/>
              <a:t> </a:t>
            </a:r>
          </a:p>
          <a:p>
            <a:pPr marL="533400" indent="-533400">
              <a:lnSpc>
                <a:spcPct val="110000"/>
              </a:lnSpc>
              <a:buFontTx/>
              <a:buNone/>
            </a:pPr>
            <a:endParaRPr lang="sk-SK" altLang="sk-SK" sz="2800" b="1" dirty="0"/>
          </a:p>
          <a:p>
            <a:pPr marL="533400" indent="-533400">
              <a:lnSpc>
                <a:spcPct val="110000"/>
              </a:lnSpc>
              <a:buFontTx/>
              <a:buNone/>
            </a:pPr>
            <a:r>
              <a:rPr lang="sk-SK" altLang="sk-SK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a) číselnou hodnotou</a:t>
            </a:r>
            <a:endParaRPr lang="sk-SK" altLang="sk-SK" sz="2800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533400" indent="-533400">
              <a:lnSpc>
                <a:spcPct val="110000"/>
              </a:lnSpc>
              <a:buFontTx/>
              <a:buNone/>
            </a:pPr>
            <a:r>
              <a:rPr lang="sk-SK" altLang="sk-SK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b) jednotkou</a:t>
            </a:r>
            <a:r>
              <a:rPr lang="sk-SK" altLang="sk-SK" sz="2800" dirty="0"/>
              <a:t> </a:t>
            </a:r>
            <a:r>
              <a:rPr lang="sk-SK" altLang="sk-SK" sz="2800" b="1" dirty="0" smtClean="0"/>
              <a:t>fyzikálnej veličiny (FV)</a:t>
            </a:r>
            <a:endParaRPr lang="sk-SK" altLang="sk-SK" sz="2800" b="1" dirty="0"/>
          </a:p>
          <a:p>
            <a:pPr marL="533400" indent="-533400">
              <a:lnSpc>
                <a:spcPct val="110000"/>
              </a:lnSpc>
              <a:buFontTx/>
              <a:buNone/>
            </a:pPr>
            <a:endParaRPr lang="sk-SK" altLang="sk-SK" b="1" dirty="0"/>
          </a:p>
          <a:p>
            <a:pPr marL="533400" indent="-533400">
              <a:lnSpc>
                <a:spcPct val="110000"/>
              </a:lnSpc>
              <a:buFontTx/>
              <a:buNone/>
            </a:pPr>
            <a:r>
              <a:rPr lang="sk-SK" altLang="sk-SK" sz="2400" b="1" dirty="0"/>
              <a:t>- dĺžka stola je 1,5 metra</a:t>
            </a:r>
          </a:p>
          <a:p>
            <a:pPr marL="533400" indent="-533400">
              <a:lnSpc>
                <a:spcPct val="110000"/>
              </a:lnSpc>
              <a:buFontTx/>
              <a:buNone/>
            </a:pPr>
            <a:r>
              <a:rPr lang="sk-SK" altLang="sk-SK" sz="3600" b="1" dirty="0"/>
              <a:t>                         </a:t>
            </a:r>
            <a:r>
              <a:rPr lang="sk-SK" altLang="sk-SK" b="1" dirty="0">
                <a:solidFill>
                  <a:srgbClr val="009900"/>
                </a:solidFill>
              </a:rPr>
              <a:t>d = 1,5 m</a:t>
            </a:r>
            <a:r>
              <a:rPr lang="sk-SK" altLang="sk-SK" sz="3600" b="1" dirty="0"/>
              <a:t> </a:t>
            </a:r>
          </a:p>
          <a:p>
            <a:pPr marL="533400" indent="-533400">
              <a:lnSpc>
                <a:spcPct val="10000"/>
              </a:lnSpc>
              <a:buFontTx/>
              <a:buNone/>
            </a:pPr>
            <a:endParaRPr lang="sk-SK" altLang="sk-SK" sz="3600" b="1" dirty="0"/>
          </a:p>
          <a:p>
            <a:pPr marL="533400" indent="-533400">
              <a:lnSpc>
                <a:spcPct val="10000"/>
              </a:lnSpc>
              <a:buFontTx/>
              <a:buNone/>
            </a:pPr>
            <a:endParaRPr lang="sk-SK" altLang="sk-SK" sz="3600" b="1" dirty="0"/>
          </a:p>
          <a:p>
            <a:pPr marL="533400" indent="-533400">
              <a:lnSpc>
                <a:spcPct val="10000"/>
              </a:lnSpc>
              <a:buFontTx/>
              <a:buNone/>
            </a:pPr>
            <a:endParaRPr lang="sk-SK" altLang="sk-SK" sz="3600" b="1" dirty="0"/>
          </a:p>
          <a:p>
            <a:pPr marL="533400" indent="-533400">
              <a:lnSpc>
                <a:spcPct val="10000"/>
              </a:lnSpc>
              <a:buFontTx/>
              <a:buNone/>
            </a:pPr>
            <a:endParaRPr lang="sk-SK" altLang="sk-SK" sz="3600" b="1" dirty="0"/>
          </a:p>
          <a:p>
            <a:pPr marL="533400" indent="-533400">
              <a:lnSpc>
                <a:spcPct val="10000"/>
              </a:lnSpc>
              <a:buFontTx/>
              <a:buNone/>
            </a:pPr>
            <a:endParaRPr lang="sk-SK" altLang="sk-SK" sz="3600" b="1" dirty="0"/>
          </a:p>
          <a:p>
            <a:pPr marL="533400" indent="-533400">
              <a:lnSpc>
                <a:spcPct val="10000"/>
              </a:lnSpc>
              <a:buFontTx/>
              <a:buNone/>
            </a:pPr>
            <a:r>
              <a:rPr lang="sk-SK" altLang="sk-SK" sz="4800" dirty="0"/>
              <a:t>		</a:t>
            </a:r>
          </a:p>
        </p:txBody>
      </p:sp>
      <p:sp>
        <p:nvSpPr>
          <p:cNvPr id="167947" name="Line 11"/>
          <p:cNvSpPr>
            <a:spLocks noChangeShapeType="1"/>
          </p:cNvSpPr>
          <p:nvPr/>
        </p:nvSpPr>
        <p:spPr bwMode="auto">
          <a:xfrm flipH="1" flipV="1">
            <a:off x="5219700" y="4868863"/>
            <a:ext cx="1081088" cy="936625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sk-SK"/>
          </a:p>
        </p:txBody>
      </p:sp>
      <p:sp>
        <p:nvSpPr>
          <p:cNvPr id="167948" name="Text Box 12"/>
          <p:cNvSpPr txBox="1">
            <a:spLocks noChangeArrowheads="1"/>
          </p:cNvSpPr>
          <p:nvPr/>
        </p:nvSpPr>
        <p:spPr bwMode="auto">
          <a:xfrm>
            <a:off x="6300788" y="5589588"/>
            <a:ext cx="2208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k-SK" altLang="sk-SK" b="1">
                <a:solidFill>
                  <a:srgbClr val="D60093"/>
                </a:solidFill>
              </a:rPr>
              <a:t>číselná hodnota</a:t>
            </a:r>
          </a:p>
        </p:txBody>
      </p:sp>
      <p:sp>
        <p:nvSpPr>
          <p:cNvPr id="167949" name="Line 13"/>
          <p:cNvSpPr>
            <a:spLocks noChangeShapeType="1"/>
          </p:cNvSpPr>
          <p:nvPr/>
        </p:nvSpPr>
        <p:spPr bwMode="auto">
          <a:xfrm flipH="1">
            <a:off x="5940425" y="3789363"/>
            <a:ext cx="1150938" cy="720725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sk-SK"/>
          </a:p>
        </p:txBody>
      </p:sp>
      <p:sp>
        <p:nvSpPr>
          <p:cNvPr id="167950" name="Text Box 14"/>
          <p:cNvSpPr txBox="1">
            <a:spLocks noChangeArrowheads="1"/>
          </p:cNvSpPr>
          <p:nvPr/>
        </p:nvSpPr>
        <p:spPr bwMode="auto">
          <a:xfrm>
            <a:off x="7092950" y="3429000"/>
            <a:ext cx="1819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k-SK" altLang="sk-SK" b="1" dirty="0">
                <a:solidFill>
                  <a:srgbClr val="D60093"/>
                </a:solidFill>
              </a:rPr>
              <a:t>jednotka FV</a:t>
            </a:r>
          </a:p>
        </p:txBody>
      </p:sp>
      <p:sp>
        <p:nvSpPr>
          <p:cNvPr id="167951" name="Line 15"/>
          <p:cNvSpPr>
            <a:spLocks noChangeShapeType="1"/>
          </p:cNvSpPr>
          <p:nvPr/>
        </p:nvSpPr>
        <p:spPr bwMode="auto">
          <a:xfrm flipV="1">
            <a:off x="2987675" y="4724400"/>
            <a:ext cx="1223963" cy="720725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sk-SK"/>
          </a:p>
        </p:txBody>
      </p:sp>
      <p:sp>
        <p:nvSpPr>
          <p:cNvPr id="167952" name="Text Box 16"/>
          <p:cNvSpPr txBox="1">
            <a:spLocks noChangeArrowheads="1"/>
          </p:cNvSpPr>
          <p:nvPr/>
        </p:nvSpPr>
        <p:spPr bwMode="auto">
          <a:xfrm>
            <a:off x="1403350" y="5300663"/>
            <a:ext cx="1581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k-SK" altLang="sk-SK" b="1">
                <a:solidFill>
                  <a:srgbClr val="D60093"/>
                </a:solidFill>
              </a:rPr>
              <a:t>značka FV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Doplnkové jednotky</a:t>
            </a:r>
            <a:endParaRPr lang="sk-SK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214414" y="2428868"/>
            <a:ext cx="550072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800" b="0" i="0" u="none" strike="noStrike" cap="none" normalizeH="0" baseline="-30000" dirty="0" smtClean="0">
                <a:ln>
                  <a:noFill/>
                </a:ln>
                <a:solidFill>
                  <a:srgbClr val="088225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sk-SK" b="0" i="0" u="none" strike="noStrike" cap="none" normalizeH="0" baseline="-30000" dirty="0" smtClean="0">
                <a:ln>
                  <a:noFill/>
                </a:ln>
                <a:solidFill>
                  <a:srgbClr val="088225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názov  značka     jednotka   značka jednotky</a:t>
            </a:r>
            <a:endParaRPr kumimoji="0" lang="sk-SK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 </a:t>
            </a:r>
            <a:r>
              <a:rPr kumimoji="0" lang="en-US" b="1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Rovinný</a:t>
            </a:r>
            <a:r>
              <a:rPr kumimoji="0" lang="sk-SK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1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uhol</a:t>
            </a:r>
            <a:r>
              <a:rPr kumimoji="0" lang="en-US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α, β, γ          radian           </a:t>
            </a:r>
            <a:r>
              <a:rPr kumimoji="0" lang="en-US" b="1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rad</a:t>
            </a:r>
            <a:endParaRPr kumimoji="0" lang="sk-SK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</a:t>
            </a:r>
            <a:r>
              <a:rPr kumimoji="0" lang="en-US" b="1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Priestorový</a:t>
            </a:r>
            <a:r>
              <a:rPr kumimoji="0" lang="sk-SK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1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uhol</a:t>
            </a:r>
            <a:r>
              <a:rPr kumimoji="0" lang="en-US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Σ, Ω, Π      </a:t>
            </a:r>
            <a:r>
              <a:rPr kumimoji="0" lang="sk-SK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en-US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1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steradián</a:t>
            </a:r>
            <a:r>
              <a:rPr kumimoji="0" lang="sk-SK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</a:t>
            </a:r>
            <a:r>
              <a:rPr kumimoji="0" lang="en-US" b="1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sr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Odvodené jednotky</a:t>
            </a:r>
            <a:endParaRPr lang="sk-SK" dirty="0"/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2357422" y="2357430"/>
            <a:ext cx="6429420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-3000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vznikajú</a:t>
            </a:r>
            <a:r>
              <a:rPr kumimoji="0" lang="en-US" b="1" i="0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1" i="0" u="none" strike="noStrike" cap="none" normalizeH="0" baseline="-3000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odvodením</a:t>
            </a:r>
            <a:r>
              <a:rPr kumimoji="0" lang="en-US" b="1" i="0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1" i="0" u="none" strike="noStrike" cap="none" normalizeH="0" baseline="-3000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zo</a:t>
            </a:r>
            <a:r>
              <a:rPr kumimoji="0" lang="en-US" b="1" i="0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1" i="0" u="none" strike="noStrike" cap="none" normalizeH="0" baseline="-3000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základných</a:t>
            </a:r>
            <a:r>
              <a:rPr kumimoji="0" lang="en-US" b="1" i="0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a </a:t>
            </a:r>
            <a:r>
              <a:rPr kumimoji="0" lang="en-US" b="1" i="0" u="none" strike="noStrike" cap="none" normalizeH="0" baseline="-3000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doplnkových</a:t>
            </a:r>
            <a:r>
              <a:rPr kumimoji="0" lang="sk-SK" b="1" i="0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1" i="0" u="sng" strike="noStrike" cap="none" normalizeH="0" baseline="-3000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pomocou</a:t>
            </a:r>
            <a:r>
              <a:rPr kumimoji="0" lang="en-US" b="1" i="0" u="sng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1" i="0" u="sng" strike="noStrike" cap="none" normalizeH="0" baseline="-3000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definičných</a:t>
            </a:r>
            <a:r>
              <a:rPr lang="sk-SK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1" i="0" u="sng" strike="noStrike" cap="none" normalizeH="0" baseline="-3000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vzťahov</a:t>
            </a:r>
            <a:endParaRPr kumimoji="0" lang="sk-SK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-3000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napr</a:t>
            </a:r>
            <a:r>
              <a:rPr kumimoji="0" lang="en-US" b="1" i="0" u="none" strike="noStrike" cap="none" normalizeH="0" baseline="-3000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sk-SK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b="0" i="0" u="none" strike="noStrike" cap="none" normalizeH="0" baseline="-30000" dirty="0" smtClean="0">
                <a:ln>
                  <a:noFill/>
                </a:ln>
                <a:solidFill>
                  <a:srgbClr val="088225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názov               značka jednotka                       značka jednotky</a:t>
            </a:r>
            <a:endParaRPr kumimoji="0" lang="sk-SK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 </a:t>
            </a:r>
            <a:r>
              <a:rPr kumimoji="0" lang="en-US" b="1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tlak</a:t>
            </a:r>
            <a:r>
              <a:rPr kumimoji="0" lang="en-US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p                 </a:t>
            </a:r>
            <a:r>
              <a:rPr kumimoji="0" lang="en-US" b="1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pascal</a:t>
            </a:r>
            <a:r>
              <a:rPr kumimoji="0" lang="en-US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[ Pa ]</a:t>
            </a:r>
            <a:endParaRPr kumimoji="0" lang="sk-SK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 </a:t>
            </a:r>
            <a:r>
              <a:rPr kumimoji="0" lang="en-US" b="1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objem</a:t>
            </a:r>
            <a:r>
              <a:rPr kumimoji="0" lang="en-US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V           meter </a:t>
            </a:r>
            <a:r>
              <a:rPr kumimoji="0" lang="en-US" b="1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kubický</a:t>
            </a:r>
            <a:r>
              <a:rPr kumimoji="0" lang="en-US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[ m</a:t>
            </a:r>
            <a:r>
              <a:rPr kumimoji="0" lang="en-US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</a:t>
            </a:r>
            <a:r>
              <a:rPr kumimoji="0" lang="en-US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]</a:t>
            </a:r>
            <a:endParaRPr kumimoji="0" lang="sk-SK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 </a:t>
            </a:r>
            <a:r>
              <a:rPr kumimoji="0" lang="en-US" b="1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rýchlosť</a:t>
            </a:r>
            <a:r>
              <a:rPr kumimoji="0" lang="en-US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v            meter </a:t>
            </a:r>
            <a:r>
              <a:rPr kumimoji="0" lang="en-US" b="1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zasekundu</a:t>
            </a:r>
            <a:r>
              <a:rPr kumimoji="0" lang="en-US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[ m.s</a:t>
            </a:r>
            <a:r>
              <a:rPr kumimoji="0" lang="en-US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-1</a:t>
            </a:r>
            <a:r>
              <a:rPr kumimoji="0" lang="en-US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]</a:t>
            </a:r>
            <a:endParaRPr kumimoji="0" lang="sk-SK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 </a:t>
            </a:r>
            <a:r>
              <a:rPr kumimoji="0" lang="en-US" b="1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sila</a:t>
            </a:r>
            <a:r>
              <a:rPr kumimoji="0" lang="en-US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F                </a:t>
            </a:r>
            <a:r>
              <a:rPr kumimoji="0" lang="en-US" b="1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newton</a:t>
            </a:r>
            <a:r>
              <a:rPr kumimoji="0" lang="en-US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[ N ] </a:t>
            </a:r>
            <a:endParaRPr kumimoji="0" lang="sk-SK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 </a:t>
            </a:r>
            <a:r>
              <a:rPr kumimoji="0" lang="en-US" b="1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atď</a:t>
            </a:r>
            <a:r>
              <a:rPr kumimoji="0" lang="en-US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Vedľajšie jednotky FV</a:t>
            </a:r>
            <a:endParaRPr lang="sk-SK" dirty="0"/>
          </a:p>
        </p:txBody>
      </p:sp>
      <p:pic>
        <p:nvPicPr>
          <p:cNvPr id="2457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r="1408"/>
          <a:stretch>
            <a:fillRect/>
          </a:stretch>
        </p:blipFill>
        <p:spPr bwMode="auto">
          <a:xfrm>
            <a:off x="1350962" y="1928802"/>
            <a:ext cx="6864376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Premena termodynamickej teploty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baseline="-25000" dirty="0" smtClean="0"/>
              <a:t>PREMENA TERMODYNAMICKEJ TEPLOTY NA CELZIOVÚ A NAOPAK</a:t>
            </a:r>
            <a:endParaRPr lang="sk-SK" baseline="-25000" dirty="0" smtClean="0"/>
          </a:p>
          <a:p>
            <a:r>
              <a:rPr lang="en-US" u="sng" baseline="-25000" dirty="0" err="1" smtClean="0"/>
              <a:t>Základnátermodynamickáteplota</a:t>
            </a:r>
            <a:r>
              <a:rPr lang="en-US" b="1" baseline="-25000" dirty="0" err="1" smtClean="0"/>
              <a:t>T</a:t>
            </a:r>
            <a:r>
              <a:rPr lang="en-US" b="1" baseline="-25000" dirty="0" smtClean="0"/>
              <a:t>= 273,16[ K ]( 0,01 [</a:t>
            </a:r>
            <a:r>
              <a:rPr lang="en-US" baseline="-25000" dirty="0" smtClean="0"/>
              <a:t>°C </a:t>
            </a:r>
            <a:r>
              <a:rPr lang="en-US" b="1" baseline="-25000" dirty="0" smtClean="0"/>
              <a:t> ]  )</a:t>
            </a:r>
            <a:endParaRPr lang="sk-SK" baseline="-25000" dirty="0" smtClean="0"/>
          </a:p>
          <a:p>
            <a:r>
              <a:rPr lang="en-US" b="1" baseline="-25000" dirty="0" smtClean="0"/>
              <a:t>T[ K ] = 273,15 + t [ °C ] ….. t [ °C ]= T[ K ] - 273,15</a:t>
            </a:r>
            <a:endParaRPr lang="sk-SK" baseline="-25000" dirty="0" smtClean="0"/>
          </a:p>
          <a:p>
            <a:r>
              <a:rPr lang="en-US" b="1" baseline="-25000" dirty="0" smtClean="0"/>
              <a:t> </a:t>
            </a:r>
            <a:endParaRPr lang="sk-SK" baseline="-25000" dirty="0" smtClean="0"/>
          </a:p>
          <a:p>
            <a:r>
              <a:rPr lang="en-US" baseline="-25000" dirty="0" err="1" smtClean="0"/>
              <a:t>Napr</a:t>
            </a:r>
            <a:r>
              <a:rPr lang="en-US" baseline="-25000" dirty="0" smtClean="0"/>
              <a:t>.  0</a:t>
            </a:r>
            <a:r>
              <a:rPr lang="en-US" b="1" baseline="-25000" dirty="0" smtClean="0"/>
              <a:t>[</a:t>
            </a:r>
            <a:r>
              <a:rPr lang="en-US" baseline="-25000" dirty="0" smtClean="0"/>
              <a:t>°C </a:t>
            </a:r>
            <a:r>
              <a:rPr lang="en-US" b="1" baseline="-25000" dirty="0" smtClean="0"/>
              <a:t> ]</a:t>
            </a:r>
            <a:r>
              <a:rPr lang="en-US" baseline="-25000" dirty="0" smtClean="0"/>
              <a:t>= 273,15</a:t>
            </a:r>
            <a:r>
              <a:rPr lang="en-US" b="1" baseline="-25000" dirty="0" smtClean="0"/>
              <a:t>[ K ]</a:t>
            </a:r>
            <a:endParaRPr lang="sk-SK" baseline="-25000" dirty="0" smtClean="0"/>
          </a:p>
          <a:p>
            <a:r>
              <a:rPr lang="en-US" b="1" baseline="-25000" dirty="0" smtClean="0"/>
              <a:t>           1</a:t>
            </a:r>
            <a:r>
              <a:rPr lang="en-US" baseline="-25000" dirty="0" smtClean="0"/>
              <a:t>0</a:t>
            </a:r>
            <a:r>
              <a:rPr lang="en-US" b="1" baseline="-25000" dirty="0" smtClean="0"/>
              <a:t>[</a:t>
            </a:r>
            <a:r>
              <a:rPr lang="en-US" baseline="-25000" dirty="0" smtClean="0"/>
              <a:t>°C </a:t>
            </a:r>
            <a:r>
              <a:rPr lang="en-US" b="1" baseline="-25000" dirty="0" smtClean="0"/>
              <a:t> ]</a:t>
            </a:r>
            <a:r>
              <a:rPr lang="en-US" baseline="-25000" dirty="0" smtClean="0"/>
              <a:t>= 283,15  </a:t>
            </a:r>
            <a:r>
              <a:rPr lang="en-US" b="1" baseline="-25000" dirty="0" smtClean="0"/>
              <a:t>[ K ]</a:t>
            </a:r>
            <a:endParaRPr lang="sk-SK" baseline="-25000" dirty="0" smtClean="0"/>
          </a:p>
          <a:p>
            <a:r>
              <a:rPr lang="en-US" b="1" baseline="-25000" dirty="0" smtClean="0"/>
              <a:t>         - 1</a:t>
            </a:r>
            <a:r>
              <a:rPr lang="en-US" baseline="-25000" dirty="0" smtClean="0"/>
              <a:t>0</a:t>
            </a:r>
            <a:r>
              <a:rPr lang="en-US" b="1" baseline="-25000" dirty="0" smtClean="0"/>
              <a:t>[</a:t>
            </a:r>
            <a:r>
              <a:rPr lang="en-US" baseline="-25000" dirty="0" smtClean="0"/>
              <a:t>°C </a:t>
            </a:r>
            <a:r>
              <a:rPr lang="en-US" b="1" baseline="-25000" dirty="0" smtClean="0"/>
              <a:t> ]</a:t>
            </a:r>
            <a:r>
              <a:rPr lang="en-US" baseline="-25000" dirty="0" smtClean="0"/>
              <a:t>= 263,15  </a:t>
            </a:r>
            <a:r>
              <a:rPr lang="en-US" b="1" baseline="-25000" dirty="0" smtClean="0"/>
              <a:t>[ K ]</a:t>
            </a:r>
            <a:endParaRPr lang="sk-SK" baseline="-25000" dirty="0" smtClean="0"/>
          </a:p>
          <a:p>
            <a:pPr>
              <a:buNone/>
            </a:pPr>
            <a:endParaRPr lang="sk-SK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Zápisník">
  <a:themeElements>
    <a:clrScheme name="">
      <a:dk1>
        <a:srgbClr val="000000"/>
      </a:dk1>
      <a:lt1>
        <a:srgbClr val="FEFDE3"/>
      </a:lt1>
      <a:dk2>
        <a:srgbClr val="221304"/>
      </a:dk2>
      <a:lt2>
        <a:srgbClr val="CBBD83"/>
      </a:lt2>
      <a:accent1>
        <a:srgbClr val="00FF00"/>
      </a:accent1>
      <a:accent2>
        <a:srgbClr val="3694B6"/>
      </a:accent2>
      <a:accent3>
        <a:srgbClr val="FEFEEF"/>
      </a:accent3>
      <a:accent4>
        <a:srgbClr val="000000"/>
      </a:accent4>
      <a:accent5>
        <a:srgbClr val="AAFFAA"/>
      </a:accent5>
      <a:accent6>
        <a:srgbClr val="3086A5"/>
      </a:accent6>
      <a:hlink>
        <a:srgbClr val="FF3300"/>
      </a:hlink>
      <a:folHlink>
        <a:srgbClr val="6600CC"/>
      </a:folHlink>
    </a:clrScheme>
    <a:fontScheme name="Zápisník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k-SK" altLang="sk-SK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k-SK" altLang="sk-SK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Zápisník 1">
        <a:dk1>
          <a:srgbClr val="000000"/>
        </a:dk1>
        <a:lt1>
          <a:srgbClr val="FEFDE3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EFEE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ápisník 2">
        <a:dk1>
          <a:srgbClr val="000000"/>
        </a:dk1>
        <a:lt1>
          <a:srgbClr val="FFFFFF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FFFF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ápisník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í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í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Designs\Zápisník.pot</Template>
  <TotalTime>2000</TotalTime>
  <Words>270</Words>
  <Application>Microsoft Office PowerPoint</Application>
  <PresentationFormat>Prezentácia na obrazovke (4:3)</PresentationFormat>
  <Paragraphs>73</Paragraphs>
  <Slides>9</Slides>
  <Notes>2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9</vt:i4>
      </vt:variant>
    </vt:vector>
  </HeadingPairs>
  <TitlesOfParts>
    <vt:vector size="10" baseType="lpstr">
      <vt:lpstr>Zápisník</vt:lpstr>
      <vt:lpstr>Fyzikálne veličiny </vt:lpstr>
      <vt:lpstr>Snímka 2</vt:lpstr>
      <vt:lpstr>Snímka 3</vt:lpstr>
      <vt:lpstr>Snímka 4</vt:lpstr>
      <vt:lpstr>Snímka 5</vt:lpstr>
      <vt:lpstr>Doplnkové jednotky</vt:lpstr>
      <vt:lpstr>Odvodené jednotky</vt:lpstr>
      <vt:lpstr>Vedľajšie jednotky FV</vt:lpstr>
      <vt:lpstr>Premena termodynamickej teploty</vt:lpstr>
    </vt:vector>
  </TitlesOfParts>
  <Company>Parimucha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FYZIKA – 6. ročník</dc:title>
  <dc:creator>Parimucha</dc:creator>
  <cp:lastModifiedBy>__</cp:lastModifiedBy>
  <cp:revision>113</cp:revision>
  <dcterms:created xsi:type="dcterms:W3CDTF">2005-03-22T17:41:22Z</dcterms:created>
  <dcterms:modified xsi:type="dcterms:W3CDTF">2024-09-04T11:55:32Z</dcterms:modified>
</cp:coreProperties>
</file>